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9" r:id="rId2"/>
    <p:sldId id="260" r:id="rId3"/>
    <p:sldId id="261" r:id="rId4"/>
    <p:sldId id="262" r:id="rId5"/>
    <p:sldId id="263" r:id="rId6"/>
    <p:sldId id="264" r:id="rId7"/>
    <p:sldId id="265" r:id="rId8"/>
    <p:sldId id="266" r:id="rId9"/>
    <p:sldId id="267" r:id="rId10"/>
    <p:sldId id="268"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619" autoAdjust="0"/>
    <p:restoredTop sz="94709" autoAdjust="0"/>
  </p:normalViewPr>
  <p:slideViewPr>
    <p:cSldViewPr>
      <p:cViewPr>
        <p:scale>
          <a:sx n="68" d="100"/>
          <a:sy n="68" d="100"/>
        </p:scale>
        <p:origin x="-918"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4888D01A-0FFE-48B0-8169-38602D77B72E}" type="datetimeFigureOut">
              <a:rPr lang="en-US" smtClean="0"/>
              <a:pPr/>
              <a:t>12/14/2012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9469DA2-F2B5-4CF2-B061-4E198BFB3C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88D01A-0FFE-48B0-8169-38602D77B72E}" type="datetimeFigureOut">
              <a:rPr lang="en-US" smtClean="0"/>
              <a:pPr/>
              <a:t>12/14/2012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69DA2-F2B5-4CF2-B061-4E198BFB3C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88D01A-0FFE-48B0-8169-38602D77B72E}" type="datetimeFigureOut">
              <a:rPr lang="en-US" smtClean="0"/>
              <a:pPr/>
              <a:t>12/14/2012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469DA2-F2B5-4CF2-B061-4E198BFB3C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4888D01A-0FFE-48B0-8169-38602D77B72E}" type="datetimeFigureOut">
              <a:rPr lang="en-US" smtClean="0"/>
              <a:pPr/>
              <a:t>12/14/2012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9469DA2-F2B5-4CF2-B061-4E198BFB3C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4888D01A-0FFE-48B0-8169-38602D77B72E}" type="datetimeFigureOut">
              <a:rPr lang="en-US" smtClean="0"/>
              <a:pPr/>
              <a:t>12/14/2012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9469DA2-F2B5-4CF2-B061-4E198BFB3C1A}"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4888D01A-0FFE-48B0-8169-38602D77B72E}" type="datetimeFigureOut">
              <a:rPr lang="en-US" smtClean="0"/>
              <a:pPr/>
              <a:t>12/14/2012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9469DA2-F2B5-4CF2-B061-4E198BFB3C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4888D01A-0FFE-48B0-8169-38602D77B72E}" type="datetimeFigureOut">
              <a:rPr lang="en-US" smtClean="0"/>
              <a:pPr/>
              <a:t>12/14/2012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9469DA2-F2B5-4CF2-B061-4E198BFB3C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88D01A-0FFE-48B0-8169-38602D77B72E}" type="datetimeFigureOut">
              <a:rPr lang="en-US" smtClean="0"/>
              <a:pPr/>
              <a:t>12/14/2012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469DA2-F2B5-4CF2-B061-4E198BFB3C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4888D01A-0FFE-48B0-8169-38602D77B72E}" type="datetimeFigureOut">
              <a:rPr lang="en-US" smtClean="0"/>
              <a:pPr/>
              <a:t>12/14/2012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9469DA2-F2B5-4CF2-B061-4E198BFB3C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4888D01A-0FFE-48B0-8169-38602D77B72E}" type="datetimeFigureOut">
              <a:rPr lang="en-US" smtClean="0"/>
              <a:pPr/>
              <a:t>12/14/2012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9469DA2-F2B5-4CF2-B061-4E198BFB3C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4888D01A-0FFE-48B0-8169-38602D77B72E}" type="datetimeFigureOut">
              <a:rPr lang="en-US" smtClean="0"/>
              <a:pPr/>
              <a:t>12/14/2012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9469DA2-F2B5-4CF2-B061-4E198BFB3C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888D01A-0FFE-48B0-8169-38602D77B72E}" type="datetimeFigureOut">
              <a:rPr lang="en-US" smtClean="0"/>
              <a:pPr/>
              <a:t>12/14/2012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9469DA2-F2B5-4CF2-B061-4E198BFB3C1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hychristmas.com/cultures/russia.shtml"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whychristmas.com/cultures/russia.s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the-north-pole.com/aroun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www.google.ca/imgres?q=russian+santa+claus&amp;hl=en&amp;sa=X&amp;tbo=d&amp;rls=com.microsoft:en-" TargetMode="External"/><Relationship Id="rId3" Type="http://schemas.openxmlformats.org/officeDocument/2006/relationships/hyperlink" Target="http://www.google.ca/imgres?q=map+of+russia&amp;um=1&amp;hl=en&amp;safe=active&amp;sa=N&amp;rls=com.microsoft:en-" TargetMode="External"/><Relationship Id="rId7" Type="http://schemas.openxmlformats.org/officeDocument/2006/relationships/hyperlink" Target="http://www.sanvtas.net/russianchristmas.htm" TargetMode="External"/><Relationship Id="rId2" Type="http://schemas.openxmlformats.org/officeDocument/2006/relationships/hyperlink" Target="http://toptravellists.net/russian-flag-wallpaper.html" TargetMode="External"/><Relationship Id="rId1" Type="http://schemas.openxmlformats.org/officeDocument/2006/relationships/slideLayout" Target="../slideLayouts/slideLayout6.xml"/><Relationship Id="rId6" Type="http://schemas.openxmlformats.org/officeDocument/2006/relationships/hyperlink" Target="http://www.the-north-pole.com/around/russia.html" TargetMode="External"/><Relationship Id="rId5" Type="http://schemas.openxmlformats.org/officeDocument/2006/relationships/hyperlink" Target="http://www.meighan.net/alexander/Chapter16.htm" TargetMode="External"/><Relationship Id="rId4" Type="http://schemas.openxmlformats.org/officeDocument/2006/relationships/hyperlink" Target="https://www.cia.gov/search?q=russian+population&amp;site=WORLD_FACTBOOK&amp;btnG=Search&amp;output=xml_no_dtd&amp;client=CIA&amp;myAction=/search&amp;proxystylesheet=CIA&amp;submitMethod=get&amp;x=16&amp;y=7&amp;sort=date:D:L:d1&amp;oe=UTF-8&amp;ie=UTF-8&amp;ud=1&amp;exclude_apps=1" TargetMode="External"/><Relationship Id="rId9" Type="http://schemas.openxmlformats.org/officeDocument/2006/relationships/hyperlink" Target="http://www.whychristmas.com/cultures/russia.s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toptravellists.net/russian-flag-wallpaper.html" TargetMode="External"/><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a/imgres?q=map+of+russia&amp;um=1&amp;hl=en&amp;safe=active&amp;sa=N&amp;rls=com.microsoft:en-"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oon.org.uk/en/articles/christmas/around-the-world.html" TargetMode="External"/><Relationship Id="rId2" Type="http://schemas.openxmlformats.org/officeDocument/2006/relationships/hyperlink" Target="https://www.cia.gov/search?q=russian+population&amp;site=WORLD_FACTBOOK&amp;btnG=Search&amp;output=xml_no_dtd&amp;client=CIA&amp;myAction=/search&amp;proxystylesheet=CIA&amp;submitMethod=get&amp;x=16&amp;y=7&amp;sort=date:D:L:d1&amp;oe=UTF-8&amp;ie=UTF-8&amp;ud=1&amp;exclude_apps=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cia.gov/search?q=russian+population&amp;site=WORLD_FACTBOOK&amp;btnG=Search&amp;output=xml_no_dtd&amp;client=CIA&amp;myAction=/search&amp;proxystylesheet=CIA&amp;submitMethod=get&amp;x=16&amp;y=7&amp;sort=date:D:L:d1&amp;oe=UTF-8&amp;ie=UTF-8&amp;ud=1&amp;exclude_apps=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eighan.net/alexander/Chapter16.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the-north-pole.com/around/russia.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anvtas.net/russianchristmas.htm"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www.google.ca/imgres?q=russian+santa+claus&amp;hl=en&amp;sa=X&amp;tbo=d&amp;rls=com.microsoft:e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a/imgres?q=russian+santa+claus&amp;hl=en&amp;sa=X&amp;tbo=d&amp;rls=com.microsoft:en-" TargetMode="External"/><Relationship Id="rId2" Type="http://schemas.openxmlformats.org/officeDocument/2006/relationships/hyperlink" Target="http://www.sanvtas.net/russianchristmas.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Impact" pitchFamily="34" charset="0"/>
              </a:rPr>
              <a:t>CHRISTMAS IN RUSSIA</a:t>
            </a:r>
            <a:endParaRPr lang="en-US" dirty="0">
              <a:latin typeface="Impact" pitchFamily="34" charset="0"/>
            </a:endParaRPr>
          </a:p>
        </p:txBody>
      </p:sp>
      <p:sp>
        <p:nvSpPr>
          <p:cNvPr id="3" name="Subtitle 2"/>
          <p:cNvSpPr>
            <a:spLocks noGrp="1"/>
          </p:cNvSpPr>
          <p:nvPr>
            <p:ph type="subTitle" idx="1"/>
          </p:nvPr>
        </p:nvSpPr>
        <p:spPr/>
        <p:txBody>
          <a:bodyPr/>
          <a:lstStyle/>
          <a:p>
            <a:endParaRPr lang="en-US" dirty="0" smtClean="0">
              <a:latin typeface="Impact" pitchFamily="34" charset="0"/>
            </a:endParaRPr>
          </a:p>
          <a:p>
            <a:r>
              <a:rPr lang="en-US" dirty="0" smtClean="0">
                <a:latin typeface="Impact" pitchFamily="34" charset="0"/>
              </a:rPr>
              <a:t>By: KOBE JACKLYN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838200"/>
            <a:ext cx="7543800" cy="1323439"/>
          </a:xfrm>
          <a:prstGeom prst="rect">
            <a:avLst/>
          </a:prstGeom>
          <a:noFill/>
        </p:spPr>
        <p:txBody>
          <a:bodyPr wrap="square" rtlCol="0">
            <a:spAutoFit/>
          </a:bodyPr>
          <a:lstStyle/>
          <a:p>
            <a:pPr algn="ctr"/>
            <a:r>
              <a:rPr lang="en-US" sz="4000" b="1" i="1" u="sng" dirty="0" smtClean="0"/>
              <a:t>Traditional food eaten at Christmas </a:t>
            </a:r>
            <a:endParaRPr lang="en-US" sz="4000" b="1" i="1" u="sng" dirty="0"/>
          </a:p>
        </p:txBody>
      </p:sp>
      <p:sp>
        <p:nvSpPr>
          <p:cNvPr id="3" name="TextBox 2"/>
          <p:cNvSpPr txBox="1"/>
          <p:nvPr/>
        </p:nvSpPr>
        <p:spPr>
          <a:xfrm>
            <a:off x="381000" y="2133600"/>
            <a:ext cx="8305800" cy="1477328"/>
          </a:xfrm>
          <a:prstGeom prst="rect">
            <a:avLst/>
          </a:prstGeom>
          <a:noFill/>
        </p:spPr>
        <p:txBody>
          <a:bodyPr wrap="square" rtlCol="0">
            <a:spAutoFit/>
          </a:bodyPr>
          <a:lstStyle/>
          <a:p>
            <a:r>
              <a:rPr lang="en-US" b="1" i="1" u="sng" dirty="0" smtClean="0"/>
              <a:t>The most important ingredient is a special porridge called kutya. It is made of wheat berries or other grains which symbolize hope and immortality, and honey and poppy seeds which ensure happiness, success, and untroubled . The kutya is eaten from a common dish to symbolize unity</a:t>
            </a:r>
            <a:endParaRPr lang="en-US" b="1" i="1" u="sng" dirty="0"/>
          </a:p>
        </p:txBody>
      </p:sp>
      <p:sp>
        <p:nvSpPr>
          <p:cNvPr id="4" name="TextBox 3"/>
          <p:cNvSpPr txBox="1"/>
          <p:nvPr/>
        </p:nvSpPr>
        <p:spPr>
          <a:xfrm>
            <a:off x="457200" y="3581400"/>
            <a:ext cx="8229600" cy="923330"/>
          </a:xfrm>
          <a:prstGeom prst="rect">
            <a:avLst/>
          </a:prstGeom>
          <a:noFill/>
        </p:spPr>
        <p:txBody>
          <a:bodyPr wrap="square" rtlCol="0">
            <a:spAutoFit/>
          </a:bodyPr>
          <a:lstStyle/>
          <a:p>
            <a:r>
              <a:rPr lang="en-US" b="1" i="1" u="sng" dirty="0" smtClean="0"/>
              <a:t>People then eat '</a:t>
            </a:r>
            <a:r>
              <a:rPr lang="en-US" b="1" i="1" u="sng" dirty="0" err="1" smtClean="0"/>
              <a:t>sochivo</a:t>
            </a:r>
            <a:r>
              <a:rPr lang="en-US" b="1" i="1" u="sng" dirty="0" smtClean="0"/>
              <a:t>' or '</a:t>
            </a:r>
            <a:r>
              <a:rPr lang="en-US" b="1" i="1" u="sng" dirty="0" err="1" smtClean="0"/>
              <a:t>kutia</a:t>
            </a:r>
            <a:r>
              <a:rPr lang="en-US" b="1" i="1" u="sng" dirty="0" smtClean="0"/>
              <a:t>' a porridge made from wheat or rice served with honey, poppy seeds, fruit (especially berries and dried fruit like raisins), chopped walnuts or sometimes even fruit jellies!</a:t>
            </a:r>
            <a:endParaRPr lang="en-US" b="1" i="1" u="sng" dirty="0"/>
          </a:p>
        </p:txBody>
      </p:sp>
      <p:sp>
        <p:nvSpPr>
          <p:cNvPr id="5" name="TextBox 4"/>
          <p:cNvSpPr txBox="1"/>
          <p:nvPr/>
        </p:nvSpPr>
        <p:spPr>
          <a:xfrm>
            <a:off x="914400" y="5181600"/>
            <a:ext cx="8001000" cy="646331"/>
          </a:xfrm>
          <a:prstGeom prst="rect">
            <a:avLst/>
          </a:prstGeom>
          <a:noFill/>
        </p:spPr>
        <p:txBody>
          <a:bodyPr wrap="square" rtlCol="0">
            <a:spAutoFit/>
          </a:bodyPr>
          <a:lstStyle/>
          <a:p>
            <a:r>
              <a:rPr lang="en-US" b="1" i="1" u="sng" dirty="0" smtClean="0">
                <a:hlinkClick r:id="rId2"/>
              </a:rPr>
              <a:t>http://www.whychristmas.com/cultures/russia.shtml</a:t>
            </a:r>
            <a:endParaRPr lang="en-US" b="1" i="1" u="sng" dirty="0" smtClean="0"/>
          </a:p>
          <a:p>
            <a:endParaRPr lang="en-US" b="1" i="1"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14400"/>
            <a:ext cx="7239000" cy="707886"/>
          </a:xfrm>
          <a:prstGeom prst="rect">
            <a:avLst/>
          </a:prstGeom>
          <a:noFill/>
        </p:spPr>
        <p:txBody>
          <a:bodyPr wrap="square" rtlCol="0">
            <a:spAutoFit/>
          </a:bodyPr>
          <a:lstStyle/>
          <a:p>
            <a:pPr algn="ctr"/>
            <a:r>
              <a:rPr lang="en-US" sz="4000" b="1" i="1" u="sng" dirty="0" smtClean="0"/>
              <a:t>Good And Bad List</a:t>
            </a:r>
            <a:endParaRPr lang="en-US" sz="4000" b="1" i="1" u="sng" dirty="0"/>
          </a:p>
        </p:txBody>
      </p:sp>
      <p:sp>
        <p:nvSpPr>
          <p:cNvPr id="3" name="TextBox 2"/>
          <p:cNvSpPr txBox="1"/>
          <p:nvPr/>
        </p:nvSpPr>
        <p:spPr>
          <a:xfrm>
            <a:off x="1752600" y="2286000"/>
            <a:ext cx="6248400" cy="369332"/>
          </a:xfrm>
          <a:prstGeom prst="rect">
            <a:avLst/>
          </a:prstGeom>
          <a:noFill/>
        </p:spPr>
        <p:txBody>
          <a:bodyPr wrap="square" rtlCol="0">
            <a:spAutoFit/>
          </a:bodyPr>
          <a:lstStyle/>
          <a:p>
            <a:r>
              <a:rPr lang="en-US" b="1" i="1" u="sng" dirty="0" smtClean="0"/>
              <a:t>The good and bad kids all get the same things</a:t>
            </a:r>
            <a:endParaRPr lang="en-US" b="1" i="1" u="sng" dirty="0"/>
          </a:p>
        </p:txBody>
      </p:sp>
      <p:sp>
        <p:nvSpPr>
          <p:cNvPr id="4" name="TextBox 3"/>
          <p:cNvSpPr txBox="1"/>
          <p:nvPr/>
        </p:nvSpPr>
        <p:spPr>
          <a:xfrm>
            <a:off x="1295400" y="5029200"/>
            <a:ext cx="6705600" cy="646331"/>
          </a:xfrm>
          <a:prstGeom prst="rect">
            <a:avLst/>
          </a:prstGeom>
          <a:noFill/>
        </p:spPr>
        <p:txBody>
          <a:bodyPr wrap="square" rtlCol="0">
            <a:spAutoFit/>
          </a:bodyPr>
          <a:lstStyle/>
          <a:p>
            <a:r>
              <a:rPr lang="en-US" b="1" i="1" u="sng" dirty="0" smtClean="0">
                <a:hlinkClick r:id="rId2"/>
              </a:rPr>
              <a:t>http://www.whychristmas.com/cultures/russia.shtml</a:t>
            </a:r>
            <a:endParaRPr lang="en-US" b="1" i="1" u="sng" dirty="0" smtClean="0"/>
          </a:p>
          <a:p>
            <a:endParaRPr lang="en-US" b="1" i="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990600"/>
            <a:ext cx="7772400" cy="707886"/>
          </a:xfrm>
          <a:prstGeom prst="rect">
            <a:avLst/>
          </a:prstGeom>
          <a:noFill/>
        </p:spPr>
        <p:txBody>
          <a:bodyPr wrap="square" rtlCol="0">
            <a:spAutoFit/>
          </a:bodyPr>
          <a:lstStyle/>
          <a:p>
            <a:pPr algn="ctr"/>
            <a:r>
              <a:rPr lang="en-US" sz="4000" b="1" i="1" u="sng" dirty="0" smtClean="0">
                <a:latin typeface="Impact" pitchFamily="34" charset="0"/>
              </a:rPr>
              <a:t>Unique Things</a:t>
            </a:r>
            <a:endParaRPr lang="en-US" sz="4000" b="1" i="1" u="sng" dirty="0">
              <a:latin typeface="Impact" pitchFamily="34" charset="0"/>
            </a:endParaRPr>
          </a:p>
        </p:txBody>
      </p:sp>
      <p:sp>
        <p:nvSpPr>
          <p:cNvPr id="3" name="TextBox 2"/>
          <p:cNvSpPr txBox="1"/>
          <p:nvPr/>
        </p:nvSpPr>
        <p:spPr>
          <a:xfrm>
            <a:off x="762000" y="2057400"/>
            <a:ext cx="8001000" cy="523220"/>
          </a:xfrm>
          <a:prstGeom prst="rect">
            <a:avLst/>
          </a:prstGeom>
          <a:noFill/>
        </p:spPr>
        <p:txBody>
          <a:bodyPr wrap="square" rtlCol="0">
            <a:spAutoFit/>
          </a:bodyPr>
          <a:lstStyle/>
          <a:p>
            <a:r>
              <a:rPr lang="en-US" sz="2800" b="1" i="1" u="sng" dirty="0" smtClean="0"/>
              <a:t>Some unique things in at Christmas are…. </a:t>
            </a:r>
            <a:endParaRPr lang="en-US" sz="2800" b="1" i="1" u="sng" dirty="0"/>
          </a:p>
        </p:txBody>
      </p:sp>
      <p:sp>
        <p:nvSpPr>
          <p:cNvPr id="4" name="TextBox 3"/>
          <p:cNvSpPr txBox="1"/>
          <p:nvPr/>
        </p:nvSpPr>
        <p:spPr>
          <a:xfrm>
            <a:off x="381000" y="2667000"/>
            <a:ext cx="7848600" cy="646331"/>
          </a:xfrm>
          <a:prstGeom prst="rect">
            <a:avLst/>
          </a:prstGeom>
          <a:noFill/>
        </p:spPr>
        <p:txBody>
          <a:bodyPr wrap="square" rtlCol="0">
            <a:spAutoFit/>
          </a:bodyPr>
          <a:lstStyle/>
          <a:p>
            <a:r>
              <a:rPr lang="en-US" b="1" i="1" u="sng" dirty="0" smtClean="0"/>
              <a:t>That some people celebrate Christmas on January 7</a:t>
            </a:r>
            <a:r>
              <a:rPr lang="en-US" b="1" i="1" u="sng" baseline="30000" dirty="0" smtClean="0"/>
              <a:t>th</a:t>
            </a:r>
            <a:r>
              <a:rPr lang="en-US" b="1" i="1" u="sng" dirty="0" smtClean="0"/>
              <a:t> instead of December 25</a:t>
            </a:r>
            <a:r>
              <a:rPr lang="en-US" b="1" i="1" u="sng" baseline="30000" dirty="0" smtClean="0"/>
              <a:t>th</a:t>
            </a:r>
            <a:r>
              <a:rPr lang="en-US" b="1" i="1" u="sng" dirty="0" smtClean="0"/>
              <a:t>  </a:t>
            </a:r>
            <a:endParaRPr lang="en-US" b="1" i="1" u="sng" dirty="0"/>
          </a:p>
        </p:txBody>
      </p:sp>
      <p:sp>
        <p:nvSpPr>
          <p:cNvPr id="5" name="TextBox 4"/>
          <p:cNvSpPr txBox="1"/>
          <p:nvPr/>
        </p:nvSpPr>
        <p:spPr>
          <a:xfrm>
            <a:off x="1066800" y="5486400"/>
            <a:ext cx="7391400" cy="646331"/>
          </a:xfrm>
          <a:prstGeom prst="rect">
            <a:avLst/>
          </a:prstGeom>
          <a:noFill/>
        </p:spPr>
        <p:txBody>
          <a:bodyPr wrap="square" rtlCol="0">
            <a:spAutoFit/>
          </a:bodyPr>
          <a:lstStyle/>
          <a:p>
            <a:r>
              <a:rPr lang="en-US" dirty="0" smtClean="0">
                <a:hlinkClick r:id="rId2"/>
              </a:rPr>
              <a:t>http://www.the-north-pole.com/around</a:t>
            </a:r>
            <a:r>
              <a:rPr lang="en-US" dirty="0" smtClean="0">
                <a:hlinkClick r:id="rId2"/>
              </a:rPr>
              <a:t>/</a:t>
            </a:r>
            <a:endParaRPr lang="en-US" dirty="0" smtClean="0"/>
          </a:p>
          <a:p>
            <a:endParaRPr lang="en-US" dirty="0"/>
          </a:p>
        </p:txBody>
      </p:sp>
      <p:sp>
        <p:nvSpPr>
          <p:cNvPr id="6" name="TextBox 5"/>
          <p:cNvSpPr txBox="1"/>
          <p:nvPr/>
        </p:nvSpPr>
        <p:spPr>
          <a:xfrm>
            <a:off x="533400" y="3962400"/>
            <a:ext cx="8001000" cy="646331"/>
          </a:xfrm>
          <a:prstGeom prst="rect">
            <a:avLst/>
          </a:prstGeom>
          <a:noFill/>
        </p:spPr>
        <p:txBody>
          <a:bodyPr wrap="square" rtlCol="0">
            <a:spAutoFit/>
          </a:bodyPr>
          <a:lstStyle/>
          <a:p>
            <a:r>
              <a:rPr lang="en-US" b="1" i="1" u="sng" dirty="0" smtClean="0"/>
              <a:t>Another unique thing is that they have basically two Santa Clauses, there names are grand father Christmas </a:t>
            </a:r>
            <a:endParaRPr lang="en-US" b="1" i="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i="1" u="sng" dirty="0" smtClean="0">
                <a:solidFill>
                  <a:schemeClr val="tx1"/>
                </a:solidFill>
                <a:effectLst>
                  <a:outerShdw blurRad="38100" dist="38100" dir="2700000" algn="tl">
                    <a:srgbClr val="000000">
                      <a:alpha val="43137"/>
                    </a:srgbClr>
                  </a:outerShdw>
                </a:effectLst>
                <a:latin typeface="Impact" pitchFamily="34" charset="0"/>
              </a:rPr>
              <a:t>bibliography</a:t>
            </a:r>
            <a:endParaRPr lang="en-US" sz="5400" b="1" i="1" u="sng" dirty="0">
              <a:solidFill>
                <a:schemeClr val="tx1"/>
              </a:solidFill>
              <a:effectLst>
                <a:outerShdw blurRad="38100" dist="38100" dir="2700000" algn="tl">
                  <a:srgbClr val="000000">
                    <a:alpha val="43137"/>
                  </a:srgbClr>
                </a:outerShdw>
              </a:effectLst>
              <a:latin typeface="Impact" pitchFamily="34" charset="0"/>
            </a:endParaRPr>
          </a:p>
        </p:txBody>
      </p:sp>
      <p:sp>
        <p:nvSpPr>
          <p:cNvPr id="4" name="TextBox 3"/>
          <p:cNvSpPr txBox="1"/>
          <p:nvPr/>
        </p:nvSpPr>
        <p:spPr>
          <a:xfrm>
            <a:off x="609600" y="1447800"/>
            <a:ext cx="6629400" cy="307777"/>
          </a:xfrm>
          <a:prstGeom prst="rect">
            <a:avLst/>
          </a:prstGeom>
          <a:noFill/>
        </p:spPr>
        <p:txBody>
          <a:bodyPr wrap="square" rtlCol="0">
            <a:spAutoFit/>
          </a:bodyPr>
          <a:lstStyle/>
          <a:p>
            <a:r>
              <a:rPr lang="en-US" sz="1400" dirty="0" smtClean="0">
                <a:hlinkClick r:id="rId2"/>
              </a:rPr>
              <a:t>http://toptravellists.net/russian-flag-wallpaper.html</a:t>
            </a:r>
            <a:endParaRPr lang="en-US" sz="1400" dirty="0" smtClean="0"/>
          </a:p>
        </p:txBody>
      </p:sp>
      <p:sp>
        <p:nvSpPr>
          <p:cNvPr id="5" name="TextBox 4"/>
          <p:cNvSpPr txBox="1"/>
          <p:nvPr/>
        </p:nvSpPr>
        <p:spPr>
          <a:xfrm>
            <a:off x="381000" y="1752600"/>
            <a:ext cx="6934200" cy="523220"/>
          </a:xfrm>
          <a:prstGeom prst="rect">
            <a:avLst/>
          </a:prstGeom>
          <a:noFill/>
        </p:spPr>
        <p:txBody>
          <a:bodyPr wrap="square" rtlCol="0">
            <a:spAutoFit/>
          </a:bodyPr>
          <a:lstStyle/>
          <a:p>
            <a:r>
              <a:rPr lang="en-US" sz="1400" dirty="0" smtClean="0">
                <a:hlinkClick r:id="rId3"/>
              </a:rPr>
              <a:t>http://www.google.ca/imgres?q=map+of+russia&amp;um=1&amp;hl=en&amp;safe=active&amp;sa=N&amp;rls=com.microsoft:en-</a:t>
            </a:r>
            <a:endParaRPr lang="en-US" sz="1400" dirty="0" smtClean="0"/>
          </a:p>
        </p:txBody>
      </p:sp>
      <p:sp>
        <p:nvSpPr>
          <p:cNvPr id="6" name="TextBox 5"/>
          <p:cNvSpPr txBox="1"/>
          <p:nvPr/>
        </p:nvSpPr>
        <p:spPr>
          <a:xfrm>
            <a:off x="304800" y="2286000"/>
            <a:ext cx="5867400" cy="1169551"/>
          </a:xfrm>
          <a:prstGeom prst="rect">
            <a:avLst/>
          </a:prstGeom>
          <a:noFill/>
        </p:spPr>
        <p:txBody>
          <a:bodyPr wrap="square" rtlCol="0">
            <a:spAutoFit/>
          </a:bodyPr>
          <a:lstStyle/>
          <a:p>
            <a:r>
              <a:rPr lang="en-US" sz="1400" dirty="0" smtClean="0">
                <a:hlinkClick r:id="rId4"/>
              </a:rPr>
              <a:t>https://www.cia.gov/search?q=russian+population&amp;site=WORLD_FACTBOOK&amp;btnG=Search&amp;output=xml_no_dtd&amp;client=CIA&amp;myAction=%2Fsearch&amp;proxystylesheet=CIA&amp;submitMethod=get&amp;x=16&amp;y=7&amp;sort=date%3AD%3AL%3Ad1&amp;oe=UTF-8&amp;ie=UTF-8&amp;ud=1&amp;exclude_apps=1</a:t>
            </a:r>
            <a:endParaRPr lang="en-US" sz="1400" dirty="0" smtClean="0"/>
          </a:p>
        </p:txBody>
      </p:sp>
      <p:sp>
        <p:nvSpPr>
          <p:cNvPr id="7" name="TextBox 6"/>
          <p:cNvSpPr txBox="1"/>
          <p:nvPr/>
        </p:nvSpPr>
        <p:spPr>
          <a:xfrm>
            <a:off x="304800" y="3429000"/>
            <a:ext cx="5638800" cy="523220"/>
          </a:xfrm>
          <a:prstGeom prst="rect">
            <a:avLst/>
          </a:prstGeom>
          <a:noFill/>
        </p:spPr>
        <p:txBody>
          <a:bodyPr wrap="square" rtlCol="0">
            <a:spAutoFit/>
          </a:bodyPr>
          <a:lstStyle/>
          <a:p>
            <a:r>
              <a:rPr lang="en-US" sz="1400" dirty="0" smtClean="0">
                <a:hlinkClick r:id="rId3"/>
              </a:rPr>
              <a:t>http://www.google.ca/imgres?q=map+of+russia&amp;um=1&amp;hl=en&amp;safe=active&amp;sa=N&amp;rls=com.microsoft:en-</a:t>
            </a:r>
            <a:endParaRPr lang="en-US" sz="1400" dirty="0" smtClean="0"/>
          </a:p>
        </p:txBody>
      </p:sp>
      <p:sp>
        <p:nvSpPr>
          <p:cNvPr id="8" name="TextBox 7"/>
          <p:cNvSpPr txBox="1"/>
          <p:nvPr/>
        </p:nvSpPr>
        <p:spPr>
          <a:xfrm>
            <a:off x="304800" y="4038600"/>
            <a:ext cx="5562600" cy="307777"/>
          </a:xfrm>
          <a:prstGeom prst="rect">
            <a:avLst/>
          </a:prstGeom>
          <a:noFill/>
        </p:spPr>
        <p:txBody>
          <a:bodyPr wrap="square" rtlCol="0">
            <a:spAutoFit/>
          </a:bodyPr>
          <a:lstStyle/>
          <a:p>
            <a:r>
              <a:rPr lang="en-US" sz="1400" dirty="0" smtClean="0">
                <a:hlinkClick r:id="rId5"/>
              </a:rPr>
              <a:t>http://www.meighan.net/alexander/Chapter16.htm</a:t>
            </a:r>
            <a:endParaRPr lang="en-US" sz="1400" dirty="0" smtClean="0"/>
          </a:p>
        </p:txBody>
      </p:sp>
      <p:sp>
        <p:nvSpPr>
          <p:cNvPr id="9" name="TextBox 8"/>
          <p:cNvSpPr txBox="1"/>
          <p:nvPr/>
        </p:nvSpPr>
        <p:spPr>
          <a:xfrm>
            <a:off x="304800" y="4343400"/>
            <a:ext cx="7543800" cy="523220"/>
          </a:xfrm>
          <a:prstGeom prst="rect">
            <a:avLst/>
          </a:prstGeom>
          <a:noFill/>
        </p:spPr>
        <p:txBody>
          <a:bodyPr wrap="square" rtlCol="0">
            <a:spAutoFit/>
          </a:bodyPr>
          <a:lstStyle/>
          <a:p>
            <a:r>
              <a:rPr lang="en-US" sz="1400" dirty="0" smtClean="0">
                <a:hlinkClick r:id="rId6"/>
              </a:rPr>
              <a:t>http://www.the-north-pole.com/around/russia.html</a:t>
            </a:r>
            <a:endParaRPr lang="en-US" sz="1400" dirty="0" smtClean="0"/>
          </a:p>
          <a:p>
            <a:endParaRPr lang="en-US" sz="1400" dirty="0"/>
          </a:p>
        </p:txBody>
      </p:sp>
      <p:sp>
        <p:nvSpPr>
          <p:cNvPr id="10" name="TextBox 9"/>
          <p:cNvSpPr txBox="1"/>
          <p:nvPr/>
        </p:nvSpPr>
        <p:spPr>
          <a:xfrm>
            <a:off x="381000" y="4648200"/>
            <a:ext cx="5105400" cy="307777"/>
          </a:xfrm>
          <a:prstGeom prst="rect">
            <a:avLst/>
          </a:prstGeom>
          <a:noFill/>
        </p:spPr>
        <p:txBody>
          <a:bodyPr wrap="square" rtlCol="0">
            <a:spAutoFit/>
          </a:bodyPr>
          <a:lstStyle/>
          <a:p>
            <a:r>
              <a:rPr lang="en-US" sz="1400" dirty="0" smtClean="0">
                <a:hlinkClick r:id="rId7"/>
              </a:rPr>
              <a:t>http://www.sanVtas.net/russianchristmas.htm</a:t>
            </a:r>
            <a:endParaRPr lang="en-US" sz="1400" dirty="0" smtClean="0"/>
          </a:p>
        </p:txBody>
      </p:sp>
      <p:sp>
        <p:nvSpPr>
          <p:cNvPr id="11" name="TextBox 10"/>
          <p:cNvSpPr txBox="1"/>
          <p:nvPr/>
        </p:nvSpPr>
        <p:spPr>
          <a:xfrm>
            <a:off x="304800" y="4953000"/>
            <a:ext cx="5181600" cy="523220"/>
          </a:xfrm>
          <a:prstGeom prst="rect">
            <a:avLst/>
          </a:prstGeom>
          <a:noFill/>
        </p:spPr>
        <p:txBody>
          <a:bodyPr wrap="square" rtlCol="0">
            <a:spAutoFit/>
          </a:bodyPr>
          <a:lstStyle/>
          <a:p>
            <a:r>
              <a:rPr lang="en-US" sz="1400" dirty="0" smtClean="0">
                <a:hlinkClick r:id="rId8"/>
              </a:rPr>
              <a:t>http://www.google.ca/imgres?q=russian+santa+claus&amp;hl=en&amp;sa=X&amp;tbo=d&amp;rls=com.microsoft:en-</a:t>
            </a:r>
            <a:endParaRPr lang="en-US" sz="1400" dirty="0" smtClean="0"/>
          </a:p>
        </p:txBody>
      </p:sp>
      <p:sp>
        <p:nvSpPr>
          <p:cNvPr id="12" name="TextBox 11"/>
          <p:cNvSpPr txBox="1"/>
          <p:nvPr/>
        </p:nvSpPr>
        <p:spPr>
          <a:xfrm>
            <a:off x="228600" y="5486400"/>
            <a:ext cx="4724400" cy="307777"/>
          </a:xfrm>
          <a:prstGeom prst="rect">
            <a:avLst/>
          </a:prstGeom>
          <a:noFill/>
        </p:spPr>
        <p:txBody>
          <a:bodyPr wrap="square" rtlCol="0">
            <a:spAutoFit/>
          </a:bodyPr>
          <a:lstStyle/>
          <a:p>
            <a:r>
              <a:rPr lang="en-US" sz="1400" i="1" u="sng" dirty="0" smtClean="0">
                <a:hlinkClick r:id="rId9"/>
              </a:rPr>
              <a:t>http://www.whychristmas.com/cultures/russia.shtml</a:t>
            </a:r>
            <a:endParaRPr lang="en-US" sz="1400" i="1" u="sng"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rot="5400000">
            <a:off x="3810000" y="-1676400"/>
            <a:ext cx="968373" cy="5387973"/>
          </a:xfrm>
        </p:spPr>
        <p:txBody>
          <a:bodyPr>
            <a:normAutofit/>
          </a:bodyPr>
          <a:lstStyle/>
          <a:p>
            <a:pPr>
              <a:buFont typeface="Wingdings" pitchFamily="2" charset="2"/>
              <a:buChar char="Ø"/>
            </a:pPr>
            <a:r>
              <a:rPr lang="en-US" sz="4000" i="1" u="sng" dirty="0" smtClean="0"/>
              <a:t> </a:t>
            </a:r>
            <a:r>
              <a:rPr lang="en-US" sz="4000" i="1" u="sng" dirty="0" smtClean="0">
                <a:latin typeface="Impact" pitchFamily="34" charset="0"/>
              </a:rPr>
              <a:t>Flag Of Russia</a:t>
            </a:r>
            <a:endParaRPr lang="en-US" sz="4000" i="1" u="sng" dirty="0">
              <a:latin typeface="Impact" pitchFamily="34" charset="0"/>
            </a:endParaRPr>
          </a:p>
        </p:txBody>
      </p:sp>
      <p:sp>
        <p:nvSpPr>
          <p:cNvPr id="4" name="Text Placeholder 3"/>
          <p:cNvSpPr>
            <a:spLocks noGrp="1"/>
          </p:cNvSpPr>
          <p:nvPr>
            <p:ph type="body" idx="2"/>
          </p:nvPr>
        </p:nvSpPr>
        <p:spPr>
          <a:xfrm>
            <a:off x="304800" y="2971800"/>
            <a:ext cx="3008313" cy="2133600"/>
          </a:xfrm>
        </p:spPr>
        <p:txBody>
          <a:bodyPr>
            <a:normAutofit/>
          </a:bodyPr>
          <a:lstStyle/>
          <a:p>
            <a:r>
              <a:rPr lang="en-US" sz="2000" b="1" i="1" u="sng" dirty="0" smtClean="0"/>
              <a:t>The Russian flag is red on bottom , blue in the middle and white on top. It was first made in 1923</a:t>
            </a:r>
            <a:endParaRPr lang="en-US" sz="2000" b="1" i="1" u="sng" dirty="0"/>
          </a:p>
        </p:txBody>
      </p:sp>
      <p:pic>
        <p:nvPicPr>
          <p:cNvPr id="5" name="Picture Placeholder 4" descr="Russian-Flag-.jpg"/>
          <p:cNvPicPr>
            <a:picLocks noGrp="1" noChangeAspect="1"/>
          </p:cNvPicPr>
          <p:nvPr>
            <p:ph sz="half" idx="1"/>
          </p:nvPr>
        </p:nvPicPr>
        <p:blipFill>
          <a:blip r:embed="rId2" cstate="print"/>
          <a:stretch>
            <a:fillRect/>
          </a:stretch>
        </p:blipFill>
        <p:spPr>
          <a:xfrm>
            <a:off x="3657600" y="2362200"/>
            <a:ext cx="5112327" cy="31962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Box 6"/>
          <p:cNvSpPr txBox="1"/>
          <p:nvPr/>
        </p:nvSpPr>
        <p:spPr>
          <a:xfrm>
            <a:off x="685800" y="5791200"/>
            <a:ext cx="7848600" cy="646331"/>
          </a:xfrm>
          <a:prstGeom prst="rect">
            <a:avLst/>
          </a:prstGeom>
          <a:noFill/>
        </p:spPr>
        <p:txBody>
          <a:bodyPr wrap="square" rtlCol="0">
            <a:spAutoFit/>
          </a:bodyPr>
          <a:lstStyle/>
          <a:p>
            <a:r>
              <a:rPr lang="en-US" dirty="0" smtClean="0">
                <a:hlinkClick r:id="rId3"/>
              </a:rPr>
              <a:t>http://toptravellists.net/russian-flag-wallpaper.html</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6248400" cy="1399032"/>
          </a:xfrm>
        </p:spPr>
        <p:txBody>
          <a:bodyPr/>
          <a:lstStyle/>
          <a:p>
            <a:pPr>
              <a:buFont typeface="Wingdings" pitchFamily="2" charset="2"/>
              <a:buChar char="Ø"/>
            </a:pPr>
            <a:r>
              <a:rPr lang="en-US" b="1" i="1" u="sng" dirty="0" smtClean="0">
                <a:latin typeface="Impact" pitchFamily="34" charset="0"/>
              </a:rPr>
              <a:t>Map Of Russia</a:t>
            </a:r>
            <a:endParaRPr lang="en-US" b="1" i="1" u="sng" dirty="0">
              <a:latin typeface="Impact" pitchFamily="34" charset="0"/>
            </a:endParaRPr>
          </a:p>
        </p:txBody>
      </p:sp>
      <p:pic>
        <p:nvPicPr>
          <p:cNvPr id="4" name="Content Placeholder 3" descr="Map1987a.jpg"/>
          <p:cNvPicPr>
            <a:picLocks noGrp="1" noChangeAspect="1"/>
          </p:cNvPicPr>
          <p:nvPr>
            <p:ph idx="1"/>
          </p:nvPr>
        </p:nvPicPr>
        <p:blipFill>
          <a:blip r:embed="rId2" cstate="print"/>
          <a:stretch>
            <a:fillRect/>
          </a:stretch>
        </p:blipFill>
        <p:spPr>
          <a:xfrm>
            <a:off x="990600" y="1219200"/>
            <a:ext cx="4480560" cy="3058668"/>
          </a:xfrm>
        </p:spPr>
      </p:pic>
      <p:sp>
        <p:nvSpPr>
          <p:cNvPr id="5" name="TextBox 4"/>
          <p:cNvSpPr txBox="1"/>
          <p:nvPr/>
        </p:nvSpPr>
        <p:spPr>
          <a:xfrm>
            <a:off x="990600" y="4272677"/>
            <a:ext cx="7620000" cy="1077218"/>
          </a:xfrm>
          <a:prstGeom prst="rect">
            <a:avLst/>
          </a:prstGeom>
          <a:noFill/>
        </p:spPr>
        <p:txBody>
          <a:bodyPr wrap="square" rtlCol="0">
            <a:spAutoFit/>
          </a:bodyPr>
          <a:lstStyle/>
          <a:p>
            <a:r>
              <a:rPr lang="en-US" sz="1600" dirty="0" smtClean="0">
                <a:hlinkClick r:id="rId3"/>
              </a:rPr>
              <a:t>http://www.google.ca/imgres?q=map+of+russia&amp;um=1&amp;hl=en&amp;safe=active&amp;sa=N&amp;rls=com.microsoft:en-</a:t>
            </a:r>
            <a:endParaRPr lang="en-US" sz="1600" dirty="0" smtClean="0"/>
          </a:p>
          <a:p>
            <a:endParaRPr lang="en-US" sz="1600" dirty="0" smtClean="0"/>
          </a:p>
          <a:p>
            <a:endParaRPr lang="en-US" sz="1600" dirty="0"/>
          </a:p>
        </p:txBody>
      </p:sp>
      <p:sp>
        <p:nvSpPr>
          <p:cNvPr id="7" name="TextBox 6"/>
          <p:cNvSpPr txBox="1"/>
          <p:nvPr/>
        </p:nvSpPr>
        <p:spPr>
          <a:xfrm>
            <a:off x="5867400" y="1676400"/>
            <a:ext cx="2667000" cy="369332"/>
          </a:xfrm>
          <a:prstGeom prst="rect">
            <a:avLst/>
          </a:prstGeom>
          <a:noFill/>
        </p:spPr>
        <p:txBody>
          <a:bodyPr wrap="square" rtlCol="0">
            <a:spAutoFit/>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4038600"/>
            <a:ext cx="6781800" cy="1754326"/>
          </a:xfrm>
          <a:prstGeom prst="rect">
            <a:avLst/>
          </a:prstGeom>
          <a:noFill/>
        </p:spPr>
        <p:txBody>
          <a:bodyPr wrap="square" rtlCol="0">
            <a:spAutoFit/>
          </a:bodyPr>
          <a:lstStyle/>
          <a:p>
            <a:r>
              <a:rPr lang="en-US" dirty="0" smtClean="0">
                <a:hlinkClick r:id="rId2"/>
              </a:rPr>
              <a:t>https://www.cia.gov/search?q=russian+population&amp;site=WORLD_FACTBOOK&amp;btnG=Search&amp;output=xml_no_dtd&amp;client=CIA&amp;myAction=%2Fsearch&amp;proxystylesheet=CIA&amp;submitMethod=get&amp;x=16&amp;y=7&amp;sort=date%3AD%3AL%3Ad1&amp;oe=UTF-8&amp;ie=UTF-8&amp;ud=1&amp;exclude_apps=1</a:t>
            </a:r>
            <a:endParaRPr lang="en-US" dirty="0" smtClean="0"/>
          </a:p>
          <a:p>
            <a:endParaRPr lang="en-US" dirty="0"/>
          </a:p>
        </p:txBody>
      </p:sp>
      <p:sp>
        <p:nvSpPr>
          <p:cNvPr id="5" name="TextBox 4"/>
          <p:cNvSpPr txBox="1"/>
          <p:nvPr/>
        </p:nvSpPr>
        <p:spPr>
          <a:xfrm>
            <a:off x="457200" y="5638800"/>
            <a:ext cx="5867400" cy="923330"/>
          </a:xfrm>
          <a:prstGeom prst="rect">
            <a:avLst/>
          </a:prstGeom>
          <a:noFill/>
        </p:spPr>
        <p:txBody>
          <a:bodyPr wrap="square" rtlCol="0">
            <a:spAutoFit/>
          </a:bodyPr>
          <a:lstStyle/>
          <a:p>
            <a:r>
              <a:rPr lang="en-US" dirty="0" smtClean="0">
                <a:hlinkClick r:id="rId3"/>
              </a:rPr>
              <a:t>http://www.soon.org.uk/en/articles/christmas/around-the-world.html</a:t>
            </a:r>
            <a:endParaRPr lang="en-US" dirty="0" smtClean="0"/>
          </a:p>
          <a:p>
            <a:endParaRPr lang="en-US" dirty="0"/>
          </a:p>
        </p:txBody>
      </p:sp>
      <p:sp>
        <p:nvSpPr>
          <p:cNvPr id="6" name="TextBox 5"/>
          <p:cNvSpPr txBox="1"/>
          <p:nvPr/>
        </p:nvSpPr>
        <p:spPr>
          <a:xfrm>
            <a:off x="533400" y="228600"/>
            <a:ext cx="8001000" cy="707886"/>
          </a:xfrm>
          <a:prstGeom prst="rect">
            <a:avLst/>
          </a:prstGeom>
          <a:noFill/>
        </p:spPr>
        <p:txBody>
          <a:bodyPr wrap="square" rtlCol="0">
            <a:spAutoFit/>
          </a:bodyPr>
          <a:lstStyle/>
          <a:p>
            <a:pPr>
              <a:buFont typeface="Wingdings" pitchFamily="2" charset="2"/>
              <a:buChar char="Ø"/>
            </a:pPr>
            <a:r>
              <a:rPr lang="en-US" sz="4000" b="1" i="1" u="sng" dirty="0" smtClean="0"/>
              <a:t> Date That Christmas Is Celebrated</a:t>
            </a:r>
            <a:endParaRPr lang="en-US" sz="4000" b="1" i="1" u="sng" dirty="0"/>
          </a:p>
        </p:txBody>
      </p:sp>
      <p:sp>
        <p:nvSpPr>
          <p:cNvPr id="7" name="TextBox 6"/>
          <p:cNvSpPr txBox="1"/>
          <p:nvPr/>
        </p:nvSpPr>
        <p:spPr>
          <a:xfrm>
            <a:off x="1066800" y="1447800"/>
            <a:ext cx="6858000" cy="369332"/>
          </a:xfrm>
          <a:prstGeom prst="rect">
            <a:avLst/>
          </a:prstGeom>
          <a:noFill/>
        </p:spPr>
        <p:txBody>
          <a:bodyPr wrap="square" rtlCol="0">
            <a:spAutoFit/>
          </a:bodyPr>
          <a:lstStyle/>
          <a:p>
            <a:r>
              <a:rPr lang="en-US" dirty="0" smtClean="0"/>
              <a:t>                                                                                                                                                                                                                                                                    </a:t>
            </a:r>
            <a:endParaRPr lang="en-US" dirty="0"/>
          </a:p>
        </p:txBody>
      </p:sp>
      <p:sp>
        <p:nvSpPr>
          <p:cNvPr id="8" name="TextBox 7"/>
          <p:cNvSpPr txBox="1"/>
          <p:nvPr/>
        </p:nvSpPr>
        <p:spPr>
          <a:xfrm>
            <a:off x="1905000" y="2133600"/>
            <a:ext cx="6096000" cy="707886"/>
          </a:xfrm>
          <a:prstGeom prst="rect">
            <a:avLst/>
          </a:prstGeom>
          <a:noFill/>
        </p:spPr>
        <p:txBody>
          <a:bodyPr wrap="square" rtlCol="0">
            <a:spAutoFit/>
          </a:bodyPr>
          <a:lstStyle/>
          <a:p>
            <a:r>
              <a:rPr lang="en-US" sz="2000" b="1" i="1" u="sng" dirty="0" smtClean="0"/>
              <a:t>In Russia Christmas is celebrated on either December 25</a:t>
            </a:r>
            <a:r>
              <a:rPr lang="en-US" sz="2000" b="1" i="1" u="sng" baseline="30000" dirty="0" smtClean="0"/>
              <a:t>th</a:t>
            </a:r>
            <a:r>
              <a:rPr lang="en-US" sz="2000" b="1" i="1" u="sng" dirty="0" smtClean="0"/>
              <a:t>  or January 7</a:t>
            </a:r>
            <a:r>
              <a:rPr lang="en-US" sz="2000" b="1" i="1" u="sng" baseline="30000" dirty="0" smtClean="0"/>
              <a:t>th</a:t>
            </a:r>
            <a:r>
              <a:rPr lang="en-US" sz="2000" b="1" i="1" u="sng" dirty="0" smtClean="0"/>
              <a:t> .</a:t>
            </a:r>
            <a:endParaRPr lang="en-US" sz="2000" b="1" i="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0"/>
            <a:ext cx="8305800" cy="1200329"/>
          </a:xfrm>
          <a:prstGeom prst="rect">
            <a:avLst/>
          </a:prstGeom>
        </p:spPr>
        <p:txBody>
          <a:bodyPr wrap="square">
            <a:spAutoFit/>
          </a:bodyPr>
          <a:lstStyle/>
          <a:p>
            <a:r>
              <a:rPr lang="en-US" dirty="0" smtClean="0">
                <a:hlinkClick r:id="rId2"/>
              </a:rPr>
              <a:t>https://www.cia.gov/search?q=russian+population&amp;site=WORLD_FACTBOOK&amp;btnG=Search&amp;output=xml_no_dtd&amp;client=CIA&amp;myAction=%2Fsearch&amp;proxystylesheet=CIA&amp;submitMethod=get&amp;x=16&amp;y=7&amp;sort=date%3AD%3AL%3Ad1&amp;oe=UTF-8&amp;ie=UTF-8&amp;ud=1&amp;exclude_apps=1</a:t>
            </a:r>
            <a:endParaRPr lang="en-US" dirty="0" smtClean="0"/>
          </a:p>
        </p:txBody>
      </p:sp>
      <p:sp>
        <p:nvSpPr>
          <p:cNvPr id="5" name="TextBox 4"/>
          <p:cNvSpPr txBox="1"/>
          <p:nvPr/>
        </p:nvSpPr>
        <p:spPr>
          <a:xfrm>
            <a:off x="762000" y="533400"/>
            <a:ext cx="7467600" cy="707886"/>
          </a:xfrm>
          <a:prstGeom prst="rect">
            <a:avLst/>
          </a:prstGeom>
          <a:noFill/>
        </p:spPr>
        <p:txBody>
          <a:bodyPr wrap="square" rtlCol="0">
            <a:spAutoFit/>
          </a:bodyPr>
          <a:lstStyle/>
          <a:p>
            <a:pPr lvl="5">
              <a:buFont typeface="Wingdings" pitchFamily="2" charset="2"/>
              <a:buChar char="Ø"/>
            </a:pPr>
            <a:r>
              <a:rPr lang="en-US" sz="4000" b="1" i="1" u="sng" dirty="0" smtClean="0"/>
              <a:t>POPULATION </a:t>
            </a:r>
            <a:endParaRPr lang="en-US" sz="4000" b="1" i="1" u="sng" dirty="0"/>
          </a:p>
        </p:txBody>
      </p:sp>
      <p:sp>
        <p:nvSpPr>
          <p:cNvPr id="4" name="TextBox 3"/>
          <p:cNvSpPr txBox="1"/>
          <p:nvPr/>
        </p:nvSpPr>
        <p:spPr>
          <a:xfrm>
            <a:off x="2133600" y="1905000"/>
            <a:ext cx="3733800" cy="677108"/>
          </a:xfrm>
          <a:prstGeom prst="rect">
            <a:avLst/>
          </a:prstGeom>
          <a:noFill/>
        </p:spPr>
        <p:txBody>
          <a:bodyPr wrap="square" rtlCol="0">
            <a:spAutoFit/>
          </a:bodyPr>
          <a:lstStyle/>
          <a:p>
            <a:r>
              <a:rPr lang="en-US" b="1" i="1" u="sng" dirty="0" smtClean="0"/>
              <a:t>The population in Russia in 2012 is</a:t>
            </a:r>
            <a:r>
              <a:rPr lang="en-US" sz="800" b="1" i="1" u="sng" dirty="0" smtClean="0"/>
              <a:t>  </a:t>
            </a:r>
            <a:r>
              <a:rPr lang="en-US" sz="2000" b="1" i="1" u="sng" dirty="0" smtClean="0"/>
              <a:t>300,0000</a:t>
            </a:r>
            <a:r>
              <a:rPr lang="en-US" b="1" i="1" u="sng" dirty="0" smtClean="0"/>
              <a:t> .</a:t>
            </a:r>
            <a:endParaRPr lang="en-US" b="1" i="1" u="sn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609600"/>
            <a:ext cx="7848600" cy="1938992"/>
          </a:xfrm>
          <a:prstGeom prst="rect">
            <a:avLst/>
          </a:prstGeom>
          <a:noFill/>
        </p:spPr>
        <p:txBody>
          <a:bodyPr wrap="square" rtlCol="0">
            <a:spAutoFit/>
          </a:bodyPr>
          <a:lstStyle/>
          <a:p>
            <a:pPr>
              <a:buFont typeface="Wingdings" pitchFamily="2" charset="2"/>
              <a:buChar char="Ø"/>
            </a:pPr>
            <a:r>
              <a:rPr lang="en-US" sz="4000" b="1" i="1" u="sng" dirty="0" smtClean="0"/>
              <a:t>LANGUAGE IN RUSSIA AND HOW TO SAY MERRY CHRISTMAS IN RUSSIAN</a:t>
            </a:r>
            <a:endParaRPr lang="en-US" sz="4000" b="1" i="1" u="sng" dirty="0"/>
          </a:p>
        </p:txBody>
      </p:sp>
      <p:sp>
        <p:nvSpPr>
          <p:cNvPr id="5" name="TextBox 4"/>
          <p:cNvSpPr txBox="1"/>
          <p:nvPr/>
        </p:nvSpPr>
        <p:spPr>
          <a:xfrm>
            <a:off x="1828800" y="2133600"/>
            <a:ext cx="5486400" cy="369332"/>
          </a:xfrm>
          <a:prstGeom prst="rect">
            <a:avLst/>
          </a:prstGeom>
          <a:noFill/>
        </p:spPr>
        <p:txBody>
          <a:bodyPr wrap="square" rtlCol="0">
            <a:spAutoFit/>
          </a:bodyPr>
          <a:lstStyle/>
          <a:p>
            <a:endParaRPr lang="en-US"/>
          </a:p>
        </p:txBody>
      </p:sp>
      <p:sp>
        <p:nvSpPr>
          <p:cNvPr id="4" name="TextBox 3"/>
          <p:cNvSpPr txBox="1"/>
          <p:nvPr/>
        </p:nvSpPr>
        <p:spPr>
          <a:xfrm>
            <a:off x="1143000" y="3352800"/>
            <a:ext cx="6324600" cy="1200329"/>
          </a:xfrm>
          <a:prstGeom prst="rect">
            <a:avLst/>
          </a:prstGeom>
          <a:noFill/>
        </p:spPr>
        <p:txBody>
          <a:bodyPr wrap="square" rtlCol="0">
            <a:spAutoFit/>
          </a:bodyPr>
          <a:lstStyle/>
          <a:p>
            <a:r>
              <a:rPr lang="en-US" dirty="0" smtClean="0"/>
              <a:t>The language spoken In Russia is Russian </a:t>
            </a:r>
          </a:p>
          <a:p>
            <a:endParaRPr lang="en-US" dirty="0" smtClean="0"/>
          </a:p>
          <a:p>
            <a:r>
              <a:rPr lang="en-US" dirty="0" smtClean="0"/>
              <a:t>S Razhd</a:t>
            </a:r>
            <a:r>
              <a:rPr lang="az-Cyrl-AZ" dirty="0" smtClean="0"/>
              <a:t>е</a:t>
            </a:r>
            <a:r>
              <a:rPr lang="en-US" dirty="0" smtClean="0"/>
              <a:t>stvOm! IS HOW TO SAY MERRY CHRISTMAS IN RUSSIAN</a:t>
            </a:r>
          </a:p>
          <a:p>
            <a:endParaRPr lang="en-US" dirty="0"/>
          </a:p>
        </p:txBody>
      </p:sp>
      <p:sp>
        <p:nvSpPr>
          <p:cNvPr id="6" name="TextBox 5"/>
          <p:cNvSpPr txBox="1"/>
          <p:nvPr/>
        </p:nvSpPr>
        <p:spPr>
          <a:xfrm>
            <a:off x="914400" y="5943600"/>
            <a:ext cx="7543800" cy="646331"/>
          </a:xfrm>
          <a:prstGeom prst="rect">
            <a:avLst/>
          </a:prstGeom>
          <a:noFill/>
        </p:spPr>
        <p:txBody>
          <a:bodyPr wrap="square" rtlCol="0">
            <a:spAutoFit/>
          </a:bodyPr>
          <a:lstStyle/>
          <a:p>
            <a:r>
              <a:rPr lang="en-US" dirty="0" smtClean="0">
                <a:hlinkClick r:id="rId2"/>
              </a:rPr>
              <a:t>http://www.meighan.net/alexander/Chapter16.htm</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838200"/>
            <a:ext cx="7924800" cy="646331"/>
          </a:xfrm>
          <a:prstGeom prst="rect">
            <a:avLst/>
          </a:prstGeom>
          <a:noFill/>
        </p:spPr>
        <p:txBody>
          <a:bodyPr wrap="square" rtlCol="0">
            <a:spAutoFit/>
          </a:bodyPr>
          <a:lstStyle/>
          <a:p>
            <a:pPr lvl="7">
              <a:buFont typeface="Wingdings" pitchFamily="2" charset="2"/>
              <a:buChar char="Ø"/>
            </a:pPr>
            <a:r>
              <a:rPr lang="en-US" sz="3600" b="1" i="1" u="sng" dirty="0" smtClean="0"/>
              <a:t>TREES</a:t>
            </a:r>
            <a:endParaRPr lang="en-US" sz="3600" b="1" i="1" u="sng" dirty="0"/>
          </a:p>
        </p:txBody>
      </p:sp>
      <p:sp>
        <p:nvSpPr>
          <p:cNvPr id="4" name="TextBox 3"/>
          <p:cNvSpPr txBox="1"/>
          <p:nvPr/>
        </p:nvSpPr>
        <p:spPr>
          <a:xfrm>
            <a:off x="1447800" y="2590800"/>
            <a:ext cx="6629400" cy="646331"/>
          </a:xfrm>
          <a:prstGeom prst="rect">
            <a:avLst/>
          </a:prstGeom>
          <a:noFill/>
        </p:spPr>
        <p:txBody>
          <a:bodyPr wrap="square" rtlCol="0">
            <a:spAutoFit/>
          </a:bodyPr>
          <a:lstStyle/>
          <a:p>
            <a:r>
              <a:rPr lang="en-US" b="1" i="1" u="sng" dirty="0" smtClean="0"/>
              <a:t>In Russia there are no trees  because trees got banned by the communist regime</a:t>
            </a:r>
            <a:r>
              <a:rPr lang="en-US" dirty="0" smtClean="0"/>
              <a:t>.</a:t>
            </a:r>
            <a:endParaRPr lang="en-US" dirty="0"/>
          </a:p>
        </p:txBody>
      </p:sp>
      <p:sp>
        <p:nvSpPr>
          <p:cNvPr id="5" name="TextBox 4"/>
          <p:cNvSpPr txBox="1"/>
          <p:nvPr/>
        </p:nvSpPr>
        <p:spPr>
          <a:xfrm>
            <a:off x="838200" y="5715000"/>
            <a:ext cx="7543800" cy="646331"/>
          </a:xfrm>
          <a:prstGeom prst="rect">
            <a:avLst/>
          </a:prstGeom>
          <a:noFill/>
        </p:spPr>
        <p:txBody>
          <a:bodyPr wrap="square" rtlCol="0">
            <a:spAutoFit/>
          </a:bodyPr>
          <a:lstStyle/>
          <a:p>
            <a:r>
              <a:rPr lang="en-US" dirty="0" smtClean="0">
                <a:hlinkClick r:id="rId2"/>
              </a:rPr>
              <a:t>http://www.the-north-pole.com/around/russia.html</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762000"/>
            <a:ext cx="8001000" cy="707886"/>
          </a:xfrm>
          <a:prstGeom prst="rect">
            <a:avLst/>
          </a:prstGeom>
          <a:noFill/>
        </p:spPr>
        <p:txBody>
          <a:bodyPr wrap="square" rtlCol="0">
            <a:spAutoFit/>
          </a:bodyPr>
          <a:lstStyle/>
          <a:p>
            <a:pPr lvl="5">
              <a:buFont typeface="Wingdings" pitchFamily="2" charset="2"/>
              <a:buChar char="Ø"/>
            </a:pPr>
            <a:r>
              <a:rPr lang="en-US" sz="4000" b="1" i="1" u="sng" dirty="0" smtClean="0"/>
              <a:t>Santa Claus</a:t>
            </a:r>
            <a:endParaRPr lang="en-US" sz="4000" b="1" i="1" u="sng" dirty="0"/>
          </a:p>
        </p:txBody>
      </p:sp>
      <p:sp>
        <p:nvSpPr>
          <p:cNvPr id="3" name="TextBox 2"/>
          <p:cNvSpPr txBox="1"/>
          <p:nvPr/>
        </p:nvSpPr>
        <p:spPr>
          <a:xfrm>
            <a:off x="457200" y="1524000"/>
            <a:ext cx="3505200" cy="1323439"/>
          </a:xfrm>
          <a:prstGeom prst="rect">
            <a:avLst/>
          </a:prstGeom>
          <a:noFill/>
        </p:spPr>
        <p:txBody>
          <a:bodyPr wrap="square" rtlCol="0">
            <a:spAutoFit/>
          </a:bodyPr>
          <a:lstStyle/>
          <a:p>
            <a:r>
              <a:rPr lang="en-US" sz="2000" b="1" i="1" u="sng" dirty="0" smtClean="0"/>
              <a:t>Babushka is a traditional Christmas figure in Russia who gives presents to children. Her partner is Father Frost</a:t>
            </a:r>
            <a:r>
              <a:rPr lang="en-US" dirty="0" smtClean="0"/>
              <a:t>.</a:t>
            </a:r>
            <a:endParaRPr lang="en-US" dirty="0"/>
          </a:p>
        </p:txBody>
      </p:sp>
      <p:sp>
        <p:nvSpPr>
          <p:cNvPr id="4" name="TextBox 3"/>
          <p:cNvSpPr txBox="1"/>
          <p:nvPr/>
        </p:nvSpPr>
        <p:spPr>
          <a:xfrm>
            <a:off x="304800" y="3200400"/>
            <a:ext cx="3733800" cy="923330"/>
          </a:xfrm>
          <a:prstGeom prst="rect">
            <a:avLst/>
          </a:prstGeom>
          <a:noFill/>
        </p:spPr>
        <p:txBody>
          <a:bodyPr wrap="square" rtlCol="0">
            <a:spAutoFit/>
          </a:bodyPr>
          <a:lstStyle/>
          <a:p>
            <a:r>
              <a:rPr lang="en-US" dirty="0" smtClean="0">
                <a:hlinkClick r:id="rId2"/>
              </a:rPr>
              <a:t>http://www.sanVtas.net/russianchristmas.htm</a:t>
            </a:r>
            <a:endParaRPr lang="en-US" dirty="0" smtClean="0"/>
          </a:p>
          <a:p>
            <a:endParaRPr lang="en-US" dirty="0"/>
          </a:p>
        </p:txBody>
      </p:sp>
      <p:pic>
        <p:nvPicPr>
          <p:cNvPr id="2050" name="Picture 2" descr="http://www.tour-life.com/articles/ded_morozzz.jpg"/>
          <p:cNvPicPr>
            <a:picLocks noChangeAspect="1" noChangeArrowheads="1"/>
          </p:cNvPicPr>
          <p:nvPr/>
        </p:nvPicPr>
        <p:blipFill>
          <a:blip r:embed="rId3" cstate="print"/>
          <a:srcRect/>
          <a:stretch>
            <a:fillRect/>
          </a:stretch>
        </p:blipFill>
        <p:spPr bwMode="auto">
          <a:xfrm>
            <a:off x="4267200" y="1600200"/>
            <a:ext cx="4324350" cy="2781301"/>
          </a:xfrm>
          <a:prstGeom prst="rect">
            <a:avLst/>
          </a:prstGeom>
          <a:noFill/>
        </p:spPr>
      </p:pic>
      <p:sp>
        <p:nvSpPr>
          <p:cNvPr id="9" name="TextBox 8"/>
          <p:cNvSpPr txBox="1"/>
          <p:nvPr/>
        </p:nvSpPr>
        <p:spPr>
          <a:xfrm>
            <a:off x="304800" y="3962400"/>
            <a:ext cx="3962400" cy="1754326"/>
          </a:xfrm>
          <a:prstGeom prst="rect">
            <a:avLst/>
          </a:prstGeom>
          <a:noFill/>
        </p:spPr>
        <p:txBody>
          <a:bodyPr wrap="square" rtlCol="0">
            <a:spAutoFit/>
          </a:bodyPr>
          <a:lstStyle/>
          <a:p>
            <a:r>
              <a:rPr lang="en-US" dirty="0" smtClean="0">
                <a:hlinkClick r:id="rId4"/>
              </a:rPr>
              <a:t>http://www.google.ca/imgres?q=russian+santa+claus&amp;hl=en&amp;sa=X&amp;tbo=d&amp;rls=com.microsoft:en-</a:t>
            </a:r>
            <a:endParaRPr lang="en-US" dirty="0" smtClean="0"/>
          </a:p>
          <a:p>
            <a:endParaRPr lang="en-US" dirty="0" smtClean="0"/>
          </a:p>
          <a:p>
            <a:endParaRPr lang="en-US" dirty="0" smtClean="0"/>
          </a:p>
          <a:p>
            <a:endParaRPr lang="en-US" dirty="0"/>
          </a:p>
        </p:txBody>
      </p:sp>
      <p:sp>
        <p:nvSpPr>
          <p:cNvPr id="10" name="TextBox 9"/>
          <p:cNvSpPr txBox="1"/>
          <p:nvPr/>
        </p:nvSpPr>
        <p:spPr>
          <a:xfrm>
            <a:off x="6553200" y="990600"/>
            <a:ext cx="2133600" cy="646331"/>
          </a:xfrm>
          <a:prstGeom prst="rect">
            <a:avLst/>
          </a:prstGeom>
          <a:noFill/>
        </p:spPr>
        <p:txBody>
          <a:bodyPr wrap="square" rtlCol="0">
            <a:spAutoFit/>
          </a:bodyPr>
          <a:lstStyle/>
          <a:p>
            <a:r>
              <a:rPr lang="en-US" dirty="0" smtClean="0"/>
              <a:t>Father frost</a:t>
            </a:r>
          </a:p>
          <a:p>
            <a:endParaRPr lang="en-US" dirty="0"/>
          </a:p>
        </p:txBody>
      </p:sp>
      <p:pic>
        <p:nvPicPr>
          <p:cNvPr id="2052" name="Picture 4" descr="http://t2.gstatic.com/images?q=tbn:ANd9GcQOchUL0e26avh-l1vBf7ZzU9TZ6RFxu6OprI9VIXpTMkbviWfsZFDiEctO"/>
          <p:cNvPicPr>
            <a:picLocks noChangeAspect="1" noChangeArrowheads="1"/>
          </p:cNvPicPr>
          <p:nvPr/>
        </p:nvPicPr>
        <p:blipFill>
          <a:blip r:embed="rId5" cstate="print"/>
          <a:srcRect/>
          <a:stretch>
            <a:fillRect/>
          </a:stretch>
        </p:blipFill>
        <p:spPr bwMode="auto">
          <a:xfrm>
            <a:off x="5791200" y="4572000"/>
            <a:ext cx="2667000" cy="1990725"/>
          </a:xfrm>
          <a:prstGeom prst="rect">
            <a:avLst/>
          </a:prstGeom>
          <a:noFill/>
        </p:spPr>
      </p:pic>
      <p:sp>
        <p:nvSpPr>
          <p:cNvPr id="14" name="TextBox 13"/>
          <p:cNvSpPr txBox="1"/>
          <p:nvPr/>
        </p:nvSpPr>
        <p:spPr>
          <a:xfrm>
            <a:off x="4114800" y="5638800"/>
            <a:ext cx="2438400" cy="369332"/>
          </a:xfrm>
          <a:prstGeom prst="rect">
            <a:avLst/>
          </a:prstGeom>
          <a:noFill/>
        </p:spPr>
        <p:txBody>
          <a:bodyPr wrap="square" rtlCol="0">
            <a:spAutoFit/>
          </a:bodyPr>
          <a:lstStyle/>
          <a:p>
            <a:r>
              <a:rPr lang="en-US" dirty="0" smtClean="0"/>
              <a:t>BABUSHKA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7620000" cy="1323439"/>
          </a:xfrm>
          <a:prstGeom prst="rect">
            <a:avLst/>
          </a:prstGeom>
          <a:noFill/>
        </p:spPr>
        <p:txBody>
          <a:bodyPr wrap="square" rtlCol="0">
            <a:spAutoFit/>
          </a:bodyPr>
          <a:lstStyle/>
          <a:p>
            <a:pPr>
              <a:buFont typeface="Wingdings" pitchFamily="2" charset="2"/>
              <a:buChar char="Ø"/>
            </a:pPr>
            <a:r>
              <a:rPr lang="en-US" sz="4000" b="1" i="1" u="sng" dirty="0" smtClean="0"/>
              <a:t>IMPORTANT CHRISTMAS CHARACTERS IN RUSSIA</a:t>
            </a:r>
            <a:endParaRPr lang="en-US" sz="4000" b="1" i="1" u="sng" dirty="0"/>
          </a:p>
        </p:txBody>
      </p:sp>
      <p:sp>
        <p:nvSpPr>
          <p:cNvPr id="4" name="TextBox 3"/>
          <p:cNvSpPr txBox="1"/>
          <p:nvPr/>
        </p:nvSpPr>
        <p:spPr>
          <a:xfrm>
            <a:off x="228600" y="1524000"/>
            <a:ext cx="7239000" cy="1446550"/>
          </a:xfrm>
          <a:prstGeom prst="rect">
            <a:avLst/>
          </a:prstGeom>
          <a:noFill/>
        </p:spPr>
        <p:txBody>
          <a:bodyPr wrap="square" rtlCol="0">
            <a:spAutoFit/>
          </a:bodyPr>
          <a:lstStyle/>
          <a:p>
            <a:r>
              <a:rPr lang="en-US" sz="2400" b="1" i="1" u="sng" dirty="0" smtClean="0"/>
              <a:t>important Christmas characters in Russia are Babushka and grandfather frost.</a:t>
            </a:r>
            <a:r>
              <a:rPr lang="en-US" sz="2400" dirty="0" smtClean="0"/>
              <a:t> </a:t>
            </a:r>
          </a:p>
          <a:p>
            <a:endParaRPr lang="en-US" sz="2000" dirty="0" smtClean="0"/>
          </a:p>
          <a:p>
            <a:r>
              <a:rPr lang="en-US" sz="2000" b="1" i="1" u="sng" dirty="0" smtClean="0"/>
              <a:t> </a:t>
            </a:r>
            <a:endParaRPr lang="en-US" sz="2000" b="1" i="1" u="sng" dirty="0"/>
          </a:p>
        </p:txBody>
      </p:sp>
      <p:sp>
        <p:nvSpPr>
          <p:cNvPr id="5" name="TextBox 4"/>
          <p:cNvSpPr txBox="1"/>
          <p:nvPr/>
        </p:nvSpPr>
        <p:spPr>
          <a:xfrm>
            <a:off x="4191000" y="2590800"/>
            <a:ext cx="4572000" cy="2246769"/>
          </a:xfrm>
          <a:prstGeom prst="rect">
            <a:avLst/>
          </a:prstGeom>
          <a:noFill/>
        </p:spPr>
        <p:txBody>
          <a:bodyPr wrap="square" rtlCol="0">
            <a:spAutoFit/>
          </a:bodyPr>
          <a:lstStyle/>
          <a:p>
            <a:r>
              <a:rPr lang="en-US" sz="2000" b="1" i="1" u="sng" dirty="0" smtClean="0"/>
              <a:t>Babushka is a traditional Christmas figure who distributes presents to children. Her name means grandmother and the legend is told that she declined to go with the wise men to see Jesus because of the cold weather</a:t>
            </a:r>
            <a:endParaRPr lang="en-US" sz="2000" b="1" i="1" u="sng" dirty="0"/>
          </a:p>
        </p:txBody>
      </p:sp>
      <p:sp>
        <p:nvSpPr>
          <p:cNvPr id="7" name="TextBox 6"/>
          <p:cNvSpPr txBox="1"/>
          <p:nvPr/>
        </p:nvSpPr>
        <p:spPr>
          <a:xfrm>
            <a:off x="533400" y="2895600"/>
            <a:ext cx="3276600" cy="1292662"/>
          </a:xfrm>
          <a:prstGeom prst="rect">
            <a:avLst/>
          </a:prstGeom>
          <a:noFill/>
        </p:spPr>
        <p:txBody>
          <a:bodyPr wrap="square" rtlCol="0">
            <a:spAutoFit/>
          </a:bodyPr>
          <a:lstStyle/>
          <a:p>
            <a:r>
              <a:rPr lang="en-US" b="1" i="1" u="sng" dirty="0" smtClean="0"/>
              <a:t>During the communist </a:t>
            </a:r>
            <a:r>
              <a:rPr lang="en-US" sz="2000" b="1" i="1" u="sng" dirty="0" smtClean="0"/>
              <a:t>years St. Nicholas was transformed into Grandfather Frost.</a:t>
            </a:r>
            <a:endParaRPr lang="en-US" sz="2000" b="1" i="1" u="sng" dirty="0"/>
          </a:p>
        </p:txBody>
      </p:sp>
      <p:sp>
        <p:nvSpPr>
          <p:cNvPr id="6" name="TextBox 5"/>
          <p:cNvSpPr txBox="1"/>
          <p:nvPr/>
        </p:nvSpPr>
        <p:spPr>
          <a:xfrm>
            <a:off x="457200" y="4800600"/>
            <a:ext cx="3124200" cy="646331"/>
          </a:xfrm>
          <a:prstGeom prst="rect">
            <a:avLst/>
          </a:prstGeom>
          <a:noFill/>
        </p:spPr>
        <p:txBody>
          <a:bodyPr wrap="square" rtlCol="0">
            <a:spAutoFit/>
          </a:bodyPr>
          <a:lstStyle/>
          <a:p>
            <a:r>
              <a:rPr lang="en-US" dirty="0" smtClean="0">
                <a:hlinkClick r:id="rId2"/>
              </a:rPr>
              <a:t>http://www.sanVtas.net/russianchristmas.htm</a:t>
            </a:r>
            <a:endParaRPr lang="en-US" dirty="0" smtClean="0"/>
          </a:p>
        </p:txBody>
      </p:sp>
      <p:sp>
        <p:nvSpPr>
          <p:cNvPr id="8" name="TextBox 7"/>
          <p:cNvSpPr txBox="1"/>
          <p:nvPr/>
        </p:nvSpPr>
        <p:spPr>
          <a:xfrm>
            <a:off x="4267200" y="5105400"/>
            <a:ext cx="4572000" cy="923330"/>
          </a:xfrm>
          <a:prstGeom prst="rect">
            <a:avLst/>
          </a:prstGeom>
          <a:noFill/>
        </p:spPr>
        <p:txBody>
          <a:bodyPr wrap="square" rtlCol="0">
            <a:spAutoFit/>
          </a:bodyPr>
          <a:lstStyle/>
          <a:p>
            <a:r>
              <a:rPr lang="en-US" dirty="0" smtClean="0">
                <a:hlinkClick r:id="rId3"/>
              </a:rPr>
              <a:t>http://www.google.ca/imgres?q=russian+santa+claus&amp;hl=en&amp;sa=X&amp;tbo=d&amp;rls=com.microsoft:en-</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6">
      <a:dk1>
        <a:srgbClr val="00B050"/>
      </a:dk1>
      <a:lt1>
        <a:srgbClr val="00B050"/>
      </a:lt1>
      <a:dk2>
        <a:srgbClr val="00349E"/>
      </a:dk2>
      <a:lt2>
        <a:srgbClr val="FF388C"/>
      </a:lt2>
      <a:accent1>
        <a:srgbClr val="00B050"/>
      </a:accent1>
      <a:accent2>
        <a:srgbClr val="00349E"/>
      </a:accent2>
      <a:accent3>
        <a:srgbClr val="00B050"/>
      </a:accent3>
      <a:accent4>
        <a:srgbClr val="00B050"/>
      </a:accent4>
      <a:accent5>
        <a:srgbClr val="00B050"/>
      </a:accent5>
      <a:accent6>
        <a:srgbClr val="FF388C"/>
      </a:accent6>
      <a:hlink>
        <a:srgbClr val="FF388C"/>
      </a:hlink>
      <a:folHlink>
        <a:srgbClr val="00349E"/>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558</TotalTime>
  <Words>434</Words>
  <Application>Microsoft Office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Verve</vt:lpstr>
      <vt:lpstr>CHRISTMAS IN RUSSIA</vt:lpstr>
      <vt:lpstr> Flag Of Russia</vt:lpstr>
      <vt:lpstr>Map Of Russia</vt:lpstr>
      <vt:lpstr>Slide 4</vt:lpstr>
      <vt:lpstr>Slide 5</vt:lpstr>
      <vt:lpstr>Slide 6</vt:lpstr>
      <vt:lpstr>Slide 7</vt:lpstr>
      <vt:lpstr>Slide 8</vt:lpstr>
      <vt:lpstr>Slide 9</vt:lpstr>
      <vt:lpstr>Slide 10</vt:lpstr>
      <vt:lpstr>Slide 11</vt:lpstr>
      <vt:lpstr>Slide 12</vt:lpstr>
      <vt:lpstr>bibliography</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Russia</dc:title>
  <dc:creator>Drumlin Heights</dc:creator>
  <cp:lastModifiedBy>Drumlin Heights</cp:lastModifiedBy>
  <cp:revision>64</cp:revision>
  <dcterms:created xsi:type="dcterms:W3CDTF">2012-11-14T16:08:31Z</dcterms:created>
  <dcterms:modified xsi:type="dcterms:W3CDTF">2012-12-14T13:45:56Z</dcterms:modified>
</cp:coreProperties>
</file>