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60" r:id="rId3"/>
    <p:sldId id="258" r:id="rId4"/>
    <p:sldId id="257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59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2FF0E8-9819-46F4-A415-E146993FE5B8}" type="datetimeFigureOut">
              <a:rPr lang="en-US" smtClean="0"/>
              <a:pPr/>
              <a:t>11/1/2002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4FD29-EC00-4782-B1AB-B7EFAF86811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4FD29-EC00-4782-B1AB-B7EFAF86811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760ED-F320-4D57-89A6-981BD1A698E0}" type="datetimeFigureOut">
              <a:rPr lang="en-US" smtClean="0"/>
              <a:pPr/>
              <a:t>11/1/2002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AB0FF-BC4A-4842-99CF-B9532DF32F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760ED-F320-4D57-89A6-981BD1A698E0}" type="datetimeFigureOut">
              <a:rPr lang="en-US" smtClean="0"/>
              <a:pPr/>
              <a:t>11/1/2002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AB0FF-BC4A-4842-99CF-B9532DF32F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760ED-F320-4D57-89A6-981BD1A698E0}" type="datetimeFigureOut">
              <a:rPr lang="en-US" smtClean="0"/>
              <a:pPr/>
              <a:t>11/1/2002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AB0FF-BC4A-4842-99CF-B9532DF32F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760ED-F320-4D57-89A6-981BD1A698E0}" type="datetimeFigureOut">
              <a:rPr lang="en-US" smtClean="0"/>
              <a:pPr/>
              <a:t>11/1/2002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AB0FF-BC4A-4842-99CF-B9532DF32F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760ED-F320-4D57-89A6-981BD1A698E0}" type="datetimeFigureOut">
              <a:rPr lang="en-US" smtClean="0"/>
              <a:pPr/>
              <a:t>11/1/2002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AB0FF-BC4A-4842-99CF-B9532DF32F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760ED-F320-4D57-89A6-981BD1A698E0}" type="datetimeFigureOut">
              <a:rPr lang="en-US" smtClean="0"/>
              <a:pPr/>
              <a:t>11/1/2002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AB0FF-BC4A-4842-99CF-B9532DF32F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760ED-F320-4D57-89A6-981BD1A698E0}" type="datetimeFigureOut">
              <a:rPr lang="en-US" smtClean="0"/>
              <a:pPr/>
              <a:t>11/1/2002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AB0FF-BC4A-4842-99CF-B9532DF32F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760ED-F320-4D57-89A6-981BD1A698E0}" type="datetimeFigureOut">
              <a:rPr lang="en-US" smtClean="0"/>
              <a:pPr/>
              <a:t>11/1/2002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AB0FF-BC4A-4842-99CF-B9532DF32F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760ED-F320-4D57-89A6-981BD1A698E0}" type="datetimeFigureOut">
              <a:rPr lang="en-US" smtClean="0"/>
              <a:pPr/>
              <a:t>11/1/2002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AB0FF-BC4A-4842-99CF-B9532DF32F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760ED-F320-4D57-89A6-981BD1A698E0}" type="datetimeFigureOut">
              <a:rPr lang="en-US" smtClean="0"/>
              <a:pPr/>
              <a:t>11/1/2002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AB0FF-BC4A-4842-99CF-B9532DF32F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760ED-F320-4D57-89A6-981BD1A698E0}" type="datetimeFigureOut">
              <a:rPr lang="en-US" smtClean="0"/>
              <a:pPr/>
              <a:t>11/1/2002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AB0FF-BC4A-4842-99CF-B9532DF32F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760ED-F320-4D57-89A6-981BD1A698E0}" type="datetimeFigureOut">
              <a:rPr lang="en-US" smtClean="0"/>
              <a:pPr/>
              <a:t>11/1/2002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AB0FF-BC4A-4842-99CF-B9532DF32F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Krampus" TargetMode="External"/><Relationship Id="rId2" Type="http://schemas.openxmlformats.org/officeDocument/2006/relationships/hyperlink" Target="http://en.wikipedia.org/wiki/Saint_Nichola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wintessential.co.uk/articles/austria/christmas-in-austria/1438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ustria.info/us/culture-art/christmas-season-in-austria-1084204.html" TargetMode="External"/><Relationship Id="rId3" Type="http://schemas.openxmlformats.org/officeDocument/2006/relationships/hyperlink" Target="http://www.santas.net/austrianchristmas.htm" TargetMode="External"/><Relationship Id="rId7" Type="http://schemas.openxmlformats.org/officeDocument/2006/relationships/hyperlink" Target="http://answers.yahoo.com/question/index?qid=20071020084547AAwhXmX" TargetMode="External"/><Relationship Id="rId12" Type="http://schemas.openxmlformats.org/officeDocument/2006/relationships/hyperlink" Target="http://en.wikipedia.org/wiki/Krampus" TargetMode="External"/><Relationship Id="rId2" Type="http://schemas.openxmlformats.org/officeDocument/2006/relationships/hyperlink" Target="http://en.wikipedia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imeanddate.com/holidays/austria/christmas-day" TargetMode="External"/><Relationship Id="rId11" Type="http://schemas.openxmlformats.org/officeDocument/2006/relationships/hyperlink" Target="=3047" TargetMode="External"/><Relationship Id="rId5" Type="http://schemas.openxmlformats.org/officeDocument/2006/relationships/hyperlink" Target="http://worldpopulationreview.com/population-of-austria/" TargetMode="External"/><Relationship Id="rId10" Type="http://schemas.openxmlformats.org/officeDocument/2006/relationships/hyperlink" Target="http://www.google.ca/imgres?imgurl=http://www.reasonstobelieve.com/Merchant2/graphic" TargetMode="External"/><Relationship Id="rId4" Type="http://schemas.openxmlformats.org/officeDocument/2006/relationships/hyperlink" Target="http://www.lonelyplanet.com/maps/europe/austria/" TargetMode="External"/><Relationship Id="rId9" Type="http://schemas.openxmlformats.org/officeDocument/2006/relationships/hyperlink" Target="http://www.calgaryjournal.ca/index.php/calgaryvoices/my-story/428-exchange-student-reveals-there-is-no-santa-claus-in-austria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wintessential.co.uk/articles/austria/christmas-in-austria/1438" TargetMode="External"/><Relationship Id="rId2" Type="http://schemas.openxmlformats.org/officeDocument/2006/relationships/hyperlink" Target="http://en.wikipedia.org/wiki/Krampu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aliforniamall.com/holidaytraditions/traditions-austria.ht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orldpopulationreview.com/population-of-austria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http://www.lonelyplanet.com/maps/europe/austria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ntas.net/austrianchristmas.ht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nswers.yahoo.com/question/index?qid=20071020084547AAwhXm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austria.info/us/culture-art/christmas-season-in-austria-1084204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calgaryjournal.ca/index.php/calgaryvoices/my-story/428-exchange-student-reveals-there-is-no-santa-claus-in-austria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//upload.wikimedia.org/wikipedia/commons/2/21/Nikolaus_krampus.jpg" TargetMode="External"/><Relationship Id="rId3" Type="http://schemas.openxmlformats.org/officeDocument/2006/relationships/hyperlink" Target="http://en.wikipedia.org/wiki/Bavaria" TargetMode="External"/><Relationship Id="rId7" Type="http://schemas.openxmlformats.org/officeDocument/2006/relationships/hyperlink" Target="http://en.wikipedia.org/wiki/Croatia" TargetMode="External"/><Relationship Id="rId2" Type="http://schemas.openxmlformats.org/officeDocument/2006/relationships/hyperlink" Target="http://en.wikipedia.org/wiki/Austri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Slovenia" TargetMode="External"/><Relationship Id="rId5" Type="http://schemas.openxmlformats.org/officeDocument/2006/relationships/hyperlink" Target="http://en.wikipedia.org/wiki/Hungary" TargetMode="External"/><Relationship Id="rId4" Type="http://schemas.openxmlformats.org/officeDocument/2006/relationships/hyperlink" Target="http://en.wikipedia.org/wiki/South_Tyrol" TargetMode="External"/><Relationship Id="rId9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liforniamall.com/holidaytraditions/traditions-austria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Christmas in Austria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Brennan Labrador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What, traditionally, do good boys and girls get? Bad ones?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>
                <a:hlinkClick r:id="rId2" action="ppaction://hlinkfile" tooltip="Saint Nicholas"/>
              </a:rPr>
              <a:t>Saint Nicholas</a:t>
            </a:r>
            <a:r>
              <a:rPr lang="en-US" sz="1800" dirty="0" smtClean="0"/>
              <a:t>, who rewards nice ones with gifts. Krampus is said to capture particularly naughty children in his sack and carry them away to his lair.</a:t>
            </a:r>
            <a:endParaRPr lang="en-US" sz="1800" dirty="0"/>
          </a:p>
        </p:txBody>
      </p:sp>
      <p:sp>
        <p:nvSpPr>
          <p:cNvPr id="4" name="Rectangle 3"/>
          <p:cNvSpPr/>
          <p:nvPr/>
        </p:nvSpPr>
        <p:spPr>
          <a:xfrm>
            <a:off x="2514600" y="4800600"/>
            <a:ext cx="374846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3"/>
              </a:rPr>
              <a:t>http://en.wikipedia.org/wiki/Krampus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Unique things about Christmas in Austria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525963"/>
          </a:xfr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/>
              <a:t>In Austria some people come around that are called the shelter seekers putting on a play about Mary and Joseph.  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r>
              <a:rPr lang="en-US" sz="1800" dirty="0" smtClean="0"/>
              <a:t>   </a:t>
            </a:r>
            <a:r>
              <a:rPr lang="en-US" sz="1800" dirty="0" smtClean="0">
                <a:hlinkClick r:id="rId2"/>
              </a:rPr>
              <a:t>http://www.kwintessential.co.uk/articles/austria/christmas-in-austria/1438</a:t>
            </a: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525963"/>
          </a:xfrm>
        </p:spPr>
        <p:txBody>
          <a:bodyPr>
            <a:normAutofit/>
          </a:bodyPr>
          <a:lstStyle/>
          <a:p>
            <a:r>
              <a:rPr lang="en-US" sz="1800" dirty="0" smtClean="0">
                <a:hlinkClick r:id="rId2"/>
              </a:rPr>
              <a:t>http://en.wikipedia.org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/wiki/File:Flag_of_Austria_(state). 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>
                <a:hlinkClick r:id="rId3"/>
              </a:rPr>
              <a:t>http://www.santas.net/austrianchristmas.htm</a:t>
            </a:r>
            <a:endParaRPr lang="en-US" sz="1800" dirty="0" smtClean="0"/>
          </a:p>
          <a:p>
            <a:pPr>
              <a:buNone/>
            </a:pPr>
            <a:endParaRPr lang="en-US" sz="1800" dirty="0"/>
          </a:p>
        </p:txBody>
      </p:sp>
      <p:sp>
        <p:nvSpPr>
          <p:cNvPr id="4" name="Rectangle 3"/>
          <p:cNvSpPr/>
          <p:nvPr/>
        </p:nvSpPr>
        <p:spPr>
          <a:xfrm>
            <a:off x="2667000" y="4267200"/>
            <a:ext cx="152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4"/>
              </a:rPr>
              <a:t>http://www.lonelyplanet.com/maps/europe/austria/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09600" y="3124201"/>
            <a:ext cx="2438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5"/>
              </a:rPr>
              <a:t>http://worldpopulationreview.com/population-of-austria/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85800" y="4343401"/>
            <a:ext cx="16764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6"/>
              </a:rPr>
              <a:t>http://www.timeanddate.com/holidays/austria/christmas-day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200400" y="4343400"/>
            <a:ext cx="1905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953000" y="1828800"/>
            <a:ext cx="2895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7"/>
              </a:rPr>
              <a:t>http://answers.yahoo.com/question/index?qid=20071020084547AAwhXmX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276600" y="2895600"/>
            <a:ext cx="3048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8"/>
              </a:rPr>
              <a:t>http://www.austria.info/us/culture-art/christmas-season-in-austria-1084204.html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191000" y="3886200"/>
            <a:ext cx="2362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9"/>
              </a:rPr>
              <a:t>http://www.calgaryjournal.ca/index.php/calgaryvoices/my-story/428-exchange-student-reveals-there-is-no-santa-claus-in-austria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81000" y="6019800"/>
            <a:ext cx="89154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santa</a:t>
            </a:r>
            <a:r>
              <a:rPr lang="en-US" dirty="0" smtClean="0"/>
              <a:t> </a:t>
            </a:r>
            <a:r>
              <a:rPr lang="en-US" dirty="0" err="1" smtClean="0"/>
              <a:t>pic</a:t>
            </a:r>
            <a:r>
              <a:rPr lang="en-US" dirty="0" smtClean="0"/>
              <a:t> </a:t>
            </a:r>
            <a:r>
              <a:rPr lang="en-US" dirty="0" smtClean="0">
                <a:hlinkClick r:id="rId10"/>
              </a:rPr>
              <a:t>http://www.google.ca/imgres?imgurl=http://www.reasonstobelieve.com/Merchant2/graphic</a:t>
            </a:r>
            <a:endParaRPr lang="en-US" dirty="0" smtClean="0"/>
          </a:p>
          <a:p>
            <a:r>
              <a:rPr lang="en-US" dirty="0" smtClean="0"/>
              <a:t>s/00000001/pk13993.jpg&amp;imgrefurl=http://www.reasonstobelieve.com/Merchant2/merchant.mvc?Screen%3DPROD%26Product_Code%3Dpk13993%26Category_Code%3Dpipka&amp;h=500&amp;w=360&amp;sz=39&amp;tbnid=l79sCvIGJkIu8M:&amp;tbnh=97&amp;tbnw=70&amp;prev=/search%3Fq%3Dpicture%2Bof%2Bsanta%2Bin%2Baustria%26tbm%3Disch%26tbo%3Du&amp;zoom=1&amp;q=picture+of+santa+in+austria&amp;usg=__EN0nV3DKsiGzyq5s7HZS2C6LjKw=&amp;docid=xDCNaKDmCBXgqM&amp;sa=X&amp;ei=mM3IUOukNam90AGnxYCgAw&amp;ved=0CDAQ9QEwAA&amp;dur</a:t>
            </a:r>
            <a:r>
              <a:rPr lang="en-US" dirty="0" smtClean="0">
                <a:hlinkClick r:id="rId11" action="ppaction://hlinkfile"/>
              </a:rPr>
              <a:t>=</a:t>
            </a:r>
          </a:p>
          <a:p>
            <a:r>
              <a:rPr lang="en-US" dirty="0" smtClean="0">
                <a:hlinkClick r:id="rId11" action="ppaction://hlinkfile"/>
              </a:rPr>
              <a:t>3047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324600" y="838200"/>
            <a:ext cx="1981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12"/>
              </a:rPr>
              <a:t>http</a:t>
            </a:r>
            <a:r>
              <a:rPr lang="en-US" smtClean="0">
                <a:hlinkClick r:id="rId12"/>
              </a:rPr>
              <a:t>://en.wikipedia.org/wiki/Krampus</a:t>
            </a:r>
            <a:endParaRPr lang="en-US" smtClean="0"/>
          </a:p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629400" y="2667000"/>
            <a:ext cx="12192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Dechttp://en.wikipedia.org/wiki/File:Nikolaus_krampus.jpgber, and roam the streets frightening children with rusty chains and bells.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Bibliography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>
                <a:hlinkClick r:id="rId2"/>
              </a:rPr>
              <a:t>http://en.wikipedia.org/wiki/Krampus</a:t>
            </a:r>
            <a:endParaRPr lang="en-US" sz="1800" dirty="0" smtClean="0"/>
          </a:p>
          <a:p>
            <a:r>
              <a:rPr lang="en-US" sz="1800" dirty="0" smtClean="0">
                <a:hlinkClick r:id="rId3"/>
              </a:rPr>
              <a:t>http://www.kwintessential.co.uk/articles/austria/christmas-in-austria/1438</a:t>
            </a:r>
            <a:endParaRPr lang="en-US" sz="1800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2514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hlinkClick r:id="rId4"/>
              </a:rPr>
              <a:t>http://www.californiamall.com/holidaytraditions/traditions-austria.htm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population of Austria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In Austria the population was during 2011 is 8 430 558</a:t>
            </a:r>
            <a:endParaRPr lang="en-US" sz="1800" dirty="0"/>
          </a:p>
        </p:txBody>
      </p:sp>
      <p:sp>
        <p:nvSpPr>
          <p:cNvPr id="4" name="Rectangle 3"/>
          <p:cNvSpPr/>
          <p:nvPr/>
        </p:nvSpPr>
        <p:spPr>
          <a:xfrm>
            <a:off x="2209800" y="5029200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hlinkClick r:id="rId2"/>
              </a:rPr>
              <a:t>http://worldpopulationreview.com/population-of-austria/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Austria's flag and map</a:t>
            </a:r>
            <a:endParaRPr lang="en-US" dirty="0"/>
          </a:p>
        </p:txBody>
      </p:sp>
      <p:pic>
        <p:nvPicPr>
          <p:cNvPr id="4" name="Content Placeholder 3" descr="hello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1371600"/>
            <a:ext cx="2114550" cy="1409700"/>
          </a:xfrm>
        </p:spPr>
      </p:pic>
      <p:sp>
        <p:nvSpPr>
          <p:cNvPr id="5" name="Rectangle 4"/>
          <p:cNvSpPr/>
          <p:nvPr/>
        </p:nvSpPr>
        <p:spPr>
          <a:xfrm>
            <a:off x="228600" y="2971800"/>
            <a:ext cx="2362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http://en.wikipedia.org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/wiki/File:Flag_of_Austria_(state).svg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971800" y="3048000"/>
            <a:ext cx="2209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4"/>
              </a:rPr>
              <a:t>http://www.lonelyplanet.com/maps/europe/austria/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7" name="Picture 6" descr="map_of_austri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48000" y="1371600"/>
            <a:ext cx="1944551" cy="1460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date of Christmas is </a:t>
            </a:r>
            <a:r>
              <a:rPr lang="en-US" sz="2800" smtClean="0"/>
              <a:t>celebrated is on </a:t>
            </a:r>
            <a:r>
              <a:rPr lang="en-US" sz="2800" dirty="0" smtClean="0"/>
              <a:t>in Austria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It is the same day. This year it will be Tue Dec 25 2012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language that is spoken in Austria and how to say merry Christmas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This is how you say merry Christmas in Austria</a:t>
            </a:r>
          </a:p>
          <a:p>
            <a:r>
              <a:rPr lang="en-US" sz="1800" b="1" dirty="0" smtClean="0"/>
              <a:t>FROLICHE WEIHNACHTEN</a:t>
            </a:r>
            <a:r>
              <a:rPr lang="en-US" sz="1800" dirty="0" smtClean="0"/>
              <a:t>!</a:t>
            </a:r>
            <a:br>
              <a:rPr lang="en-US" sz="1800" dirty="0" smtClean="0"/>
            </a:br>
            <a:r>
              <a:rPr lang="en-US" sz="1800" dirty="0" smtClean="0"/>
              <a:t>They speak German.</a:t>
            </a:r>
            <a:endParaRPr lang="en-US" sz="1800" dirty="0"/>
          </a:p>
        </p:txBody>
      </p:sp>
      <p:sp>
        <p:nvSpPr>
          <p:cNvPr id="4" name="Rectangle 3"/>
          <p:cNvSpPr/>
          <p:nvPr/>
        </p:nvSpPr>
        <p:spPr>
          <a:xfrm>
            <a:off x="762000" y="5486400"/>
            <a:ext cx="3124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 smtClean="0">
                <a:hlinkClick r:id="rId3"/>
              </a:rPr>
              <a:t>http://www.santas.net/austrianchristmas.htm</a:t>
            </a: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4495800" y="5105401"/>
            <a:ext cx="2514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4"/>
              </a:rPr>
              <a:t>http://answers.yahoo.com/question/index?qid=20071020084547AAwhXmX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Christmas tree and how it’s decorated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The Christmas tree plays a very important part                                              </a:t>
            </a:r>
          </a:p>
          <a:p>
            <a:pPr>
              <a:buNone/>
            </a:pPr>
            <a:r>
              <a:rPr lang="en-US" sz="1800" dirty="0" smtClean="0"/>
              <a:t>There is a tree.</a:t>
            </a:r>
          </a:p>
          <a:p>
            <a:pPr>
              <a:buNone/>
            </a:pPr>
            <a:r>
              <a:rPr lang="en-US" sz="1800" dirty="0" smtClean="0"/>
              <a:t>In families the tree is decorated with gold and silver ornaments or stars made our of straw, sweets and candy wrapped in tinfoil, gilded nuts, etc</a:t>
            </a:r>
          </a:p>
          <a:p>
            <a:endParaRPr lang="en-US" dirty="0" smtClean="0"/>
          </a:p>
          <a:p>
            <a:r>
              <a:rPr lang="en-US" sz="1800" dirty="0" smtClean="0">
                <a:hlinkClick r:id="rId2"/>
              </a:rPr>
              <a:t>http://www.austria.info/us/culture-art/christmas-season-in-austria-1084204.html</a:t>
            </a:r>
            <a:endParaRPr lang="en-US" sz="1800" dirty="0" smtClean="0"/>
          </a:p>
          <a:p>
            <a:endParaRPr lang="en-US" sz="1800" dirty="0" smtClean="0"/>
          </a:p>
        </p:txBody>
      </p:sp>
      <p:pic>
        <p:nvPicPr>
          <p:cNvPr id="2050" name="Picture 2" descr=" © Österreich Werbung / Viennaslid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4191000"/>
            <a:ext cx="2971800" cy="19812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724400" y="4495800"/>
            <a:ext cx="2895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Santa in Austria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600" dirty="0" smtClean="0"/>
              <a:t>Christkind – a little angel with blond curls who brings presents to boys and girls. Although, unlike Santa, Christkind has no helpers in his workshop.</a:t>
            </a:r>
          </a:p>
          <a:p>
            <a:endParaRPr lang="en-US" sz="1800" dirty="0" smtClean="0">
              <a:hlinkClick r:id="rId2"/>
            </a:endParaRPr>
          </a:p>
          <a:p>
            <a:endParaRPr lang="en-US" sz="1800" dirty="0" smtClean="0">
              <a:hlinkClick r:id="rId2"/>
            </a:endParaRPr>
          </a:p>
          <a:p>
            <a:endParaRPr lang="en-US" sz="1800" dirty="0" smtClean="0">
              <a:hlinkClick r:id="rId2"/>
            </a:endParaRPr>
          </a:p>
          <a:p>
            <a:endParaRPr lang="en-US" sz="1800" dirty="0" smtClean="0">
              <a:hlinkClick r:id="rId2"/>
            </a:endParaRPr>
          </a:p>
          <a:p>
            <a:endParaRPr lang="en-US" sz="1800" dirty="0" smtClean="0">
              <a:hlinkClick r:id="rId2"/>
            </a:endParaRPr>
          </a:p>
          <a:p>
            <a:r>
              <a:rPr lang="en-US" sz="1800" dirty="0" smtClean="0">
                <a:hlinkClick r:id="rId2"/>
              </a:rPr>
              <a:t>Santa </a:t>
            </a:r>
            <a:r>
              <a:rPr lang="en-US" sz="1800" dirty="0" err="1" smtClean="0">
                <a:hlinkClick r:id="rId2"/>
              </a:rPr>
              <a:t>pic</a:t>
            </a:r>
            <a:endParaRPr lang="en-US" sz="1800" dirty="0" smtClean="0">
              <a:hlinkClick r:id="rId2"/>
            </a:endParaRPr>
          </a:p>
          <a:p>
            <a:endParaRPr lang="en-US" sz="1800" dirty="0" smtClean="0">
              <a:hlinkClick r:id="rId2"/>
            </a:endParaRPr>
          </a:p>
          <a:p>
            <a:endParaRPr lang="en-US" sz="1800" dirty="0" smtClean="0">
              <a:hlinkClick r:id="rId2"/>
            </a:endParaRPr>
          </a:p>
          <a:p>
            <a:endParaRPr lang="en-US" sz="1800" dirty="0" smtClean="0">
              <a:hlinkClick r:id="rId2"/>
            </a:endParaRPr>
          </a:p>
          <a:p>
            <a:endParaRPr lang="en-US" sz="1800" dirty="0" smtClean="0">
              <a:hlinkClick r:id="rId2"/>
            </a:endParaRPr>
          </a:p>
          <a:p>
            <a:endParaRPr lang="en-US" sz="1800" dirty="0" smtClean="0">
              <a:hlinkClick r:id="rId2"/>
            </a:endParaRPr>
          </a:p>
          <a:p>
            <a:endParaRPr lang="en-US" sz="1800" dirty="0" smtClean="0">
              <a:hlinkClick r:id="rId2"/>
            </a:endParaRPr>
          </a:p>
          <a:p>
            <a:endParaRPr lang="en-US" sz="1800" dirty="0" smtClean="0">
              <a:hlinkClick r:id="rId2"/>
            </a:endParaRPr>
          </a:p>
          <a:p>
            <a:r>
              <a:rPr lang="en-US" sz="1800" dirty="0" smtClean="0">
                <a:hlinkClick r:id="rId2"/>
              </a:rPr>
              <a:t>http://www.calgaryjournal.ca/index.php/calgaryvoices/my-story/428-exchange-student-reveals-there-is-no-santa-claus-in-austria</a:t>
            </a:r>
            <a:endParaRPr lang="en-US" sz="1800" dirty="0" smtClean="0"/>
          </a:p>
          <a:p>
            <a:endParaRPr lang="en-US" dirty="0"/>
          </a:p>
        </p:txBody>
      </p:sp>
      <p:pic>
        <p:nvPicPr>
          <p:cNvPr id="2050" name="Picture 2" descr="http://www.reasonstobelieve.com/Merchant2/graphics/00000001/pk1399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2438400"/>
            <a:ext cx="2133600" cy="251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characters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Krampus is represented as a beast-like creature, generally demonic in appearance. The creature has roots in Germanic folklore. Traditionally young men dress up as the Krampus in </a:t>
            </a:r>
            <a:r>
              <a:rPr lang="en-US" sz="1800" dirty="0" smtClean="0">
                <a:hlinkClick r:id="rId2" action="ppaction://hlinkfile" tooltip="Austria"/>
              </a:rPr>
              <a:t>Austria</a:t>
            </a:r>
            <a:r>
              <a:rPr lang="en-US" sz="1800" dirty="0" smtClean="0"/>
              <a:t>, southern </a:t>
            </a:r>
            <a:r>
              <a:rPr lang="en-US" sz="1800" dirty="0" smtClean="0">
                <a:hlinkClick r:id="rId3" action="ppaction://hlinkfile" tooltip="Bavaria"/>
              </a:rPr>
              <a:t>Bavaria</a:t>
            </a:r>
            <a:r>
              <a:rPr lang="en-US" sz="1800" dirty="0" smtClean="0"/>
              <a:t>, </a:t>
            </a:r>
            <a:r>
              <a:rPr lang="en-US" sz="1800" dirty="0" smtClean="0">
                <a:hlinkClick r:id="rId4" action="ppaction://hlinkfile" tooltip="South Tyrol"/>
              </a:rPr>
              <a:t>South Tyrol</a:t>
            </a:r>
            <a:r>
              <a:rPr lang="en-US" sz="1800" dirty="0" smtClean="0"/>
              <a:t>, </a:t>
            </a:r>
            <a:r>
              <a:rPr lang="en-US" sz="1800" dirty="0" smtClean="0">
                <a:hlinkClick r:id="rId5" action="ppaction://hlinkfile" tooltip="Hungary"/>
              </a:rPr>
              <a:t>Hungary</a:t>
            </a:r>
            <a:r>
              <a:rPr lang="en-US" sz="1800" dirty="0" smtClean="0"/>
              <a:t>, </a:t>
            </a:r>
            <a:r>
              <a:rPr lang="en-US" sz="1800" dirty="0" smtClean="0">
                <a:hlinkClick r:id="rId6" action="ppaction://hlinkfile" tooltip="Slovenia"/>
              </a:rPr>
              <a:t>Slovenia</a:t>
            </a:r>
            <a:r>
              <a:rPr lang="en-US" sz="1800" dirty="0" smtClean="0"/>
              <a:t> and </a:t>
            </a:r>
            <a:r>
              <a:rPr lang="en-US" sz="1800" dirty="0" smtClean="0">
                <a:hlinkClick r:id="rId7" action="ppaction://hlinkfile" tooltip="Croatia"/>
              </a:rPr>
              <a:t>Croatia</a:t>
            </a:r>
            <a:r>
              <a:rPr lang="en-US" sz="1800" dirty="0" smtClean="0"/>
              <a:t> during the first week of December, particularly on the evening of 5 </a:t>
            </a:r>
          </a:p>
          <a:p>
            <a:r>
              <a:rPr lang="en-US" sz="1800" dirty="0" smtClean="0"/>
              <a:t>Dechttp://en.wikipedia.org/wiki/File:Nikolaus_krampus.jpgber, and roam the streets frightening children with rusty chains and bells.</a:t>
            </a:r>
          </a:p>
          <a:p>
            <a:r>
              <a:rPr lang="en-US" sz="1800" dirty="0" smtClean="0"/>
              <a:t> </a:t>
            </a:r>
          </a:p>
          <a:p>
            <a:endParaRPr lang="en-US" sz="1800" dirty="0" smtClean="0"/>
          </a:p>
          <a:p>
            <a:endParaRPr lang="en-US" sz="1800" dirty="0"/>
          </a:p>
        </p:txBody>
      </p:sp>
      <p:pic>
        <p:nvPicPr>
          <p:cNvPr id="2050" name="Picture 2" descr="File:Nikolaus krampus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971800" y="3505200"/>
            <a:ext cx="2857500" cy="251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food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b="1" dirty="0" err="1" smtClean="0"/>
              <a:t>Weihnachtsbaeckerei</a:t>
            </a:r>
            <a:r>
              <a:rPr lang="en-US" b="1" dirty="0" smtClean="0"/>
              <a:t> (Christmas cookies)</a:t>
            </a:r>
          </a:p>
          <a:p>
            <a:r>
              <a:rPr lang="en-US" dirty="0" smtClean="0"/>
              <a:t>4 ½ cups flour</a:t>
            </a:r>
            <a:br>
              <a:rPr lang="en-US" dirty="0" smtClean="0"/>
            </a:br>
            <a:r>
              <a:rPr lang="en-US" dirty="0" smtClean="0"/>
              <a:t>1 ½ cups sugar</a:t>
            </a:r>
            <a:br>
              <a:rPr lang="en-US" dirty="0" smtClean="0"/>
            </a:br>
            <a:r>
              <a:rPr lang="en-US" dirty="0" smtClean="0"/>
              <a:t>Pinch of salt</a:t>
            </a:r>
            <a:br>
              <a:rPr lang="en-US" dirty="0" smtClean="0"/>
            </a:br>
            <a:r>
              <a:rPr lang="en-US" dirty="0" smtClean="0"/>
              <a:t>1/4 cup milk</a:t>
            </a:r>
            <a:br>
              <a:rPr lang="en-US" dirty="0" smtClean="0"/>
            </a:br>
            <a:r>
              <a:rPr lang="en-US" dirty="0" smtClean="0"/>
              <a:t>1 egg yolk</a:t>
            </a:r>
            <a:br>
              <a:rPr lang="en-US" dirty="0" smtClean="0"/>
            </a:br>
            <a:r>
              <a:rPr lang="en-US" dirty="0" smtClean="0"/>
              <a:t>5 eggs       </a:t>
            </a:r>
            <a:r>
              <a:rPr lang="en-US" dirty="0" smtClean="0">
                <a:hlinkClick r:id="rId2"/>
              </a:rPr>
              <a:t>http://www.californiamall.com/holidaytraditions/traditions-austria.htm</a:t>
            </a:r>
            <a:endParaRPr lang="en-US" dirty="0" smtClean="0"/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3 tsp. baking powder</a:t>
            </a:r>
            <a:br>
              <a:rPr lang="en-US" dirty="0" smtClean="0"/>
            </a:br>
            <a:r>
              <a:rPr lang="en-US" dirty="0" smtClean="0"/>
              <a:t>1 ½ tsp. vanilla</a:t>
            </a:r>
            <a:br>
              <a:rPr lang="en-US" dirty="0" smtClean="0"/>
            </a:br>
            <a:r>
              <a:rPr lang="en-US" dirty="0" smtClean="0"/>
              <a:t>1 ½ cups butter</a:t>
            </a:r>
          </a:p>
          <a:p>
            <a:r>
              <a:rPr lang="en-US" dirty="0" smtClean="0"/>
              <a:t>Sift flour, baking powder, and salt onto a board. Cream butter and sugar. Add eggs, vanilla, and milk to butter and sugar. Mix lightly. Pour the moist ingredients into a depression in the flour and work ingredients into a dough with a knife. Divide the dough into 4 parts. Roll out and cut into desired shapes with cookie cutter. Place on a greased baking sheet and brush with egg yolk.</a:t>
            </a:r>
          </a:p>
          <a:p>
            <a:r>
              <a:rPr lang="en-US" dirty="0" smtClean="0"/>
              <a:t>Bake in a moderate oven, at 300-350, until golden brown.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633</TotalTime>
  <Words>392</Words>
  <Application>Microsoft Office PowerPoint</Application>
  <PresentationFormat>On-screen Show (4:3)</PresentationFormat>
  <Paragraphs>87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Christmas in Austria</vt:lpstr>
      <vt:lpstr>The population of Austria  </vt:lpstr>
      <vt:lpstr>Austria's flag and map</vt:lpstr>
      <vt:lpstr>The date of Christmas is celebrated is on in Austria</vt:lpstr>
      <vt:lpstr>The language that is spoken in Austria and how to say merry Christmas</vt:lpstr>
      <vt:lpstr>Christmas tree and how it’s decorated</vt:lpstr>
      <vt:lpstr>Santa in Austria</vt:lpstr>
      <vt:lpstr>Important characters </vt:lpstr>
      <vt:lpstr>Traditional food</vt:lpstr>
      <vt:lpstr>What, traditionally, do good boys and girls get? Bad ones?</vt:lpstr>
      <vt:lpstr>Unique things about Christmas in Austria</vt:lpstr>
      <vt:lpstr>bibliography</vt:lpstr>
      <vt:lpstr>Bibliography </vt:lpstr>
    </vt:vector>
  </TitlesOfParts>
  <Company>TCRSB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Christmas in Affric</dc:title>
  <dc:creator>Drumlin Heights</dc:creator>
  <cp:lastModifiedBy>Drumlin Heights</cp:lastModifiedBy>
  <cp:revision>62</cp:revision>
  <dcterms:created xsi:type="dcterms:W3CDTF">2002-09-28T05:58:38Z</dcterms:created>
  <dcterms:modified xsi:type="dcterms:W3CDTF">2002-11-01T04:57:01Z</dcterms:modified>
</cp:coreProperties>
</file>