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6" autoAdjust="0"/>
    <p:restoredTop sz="94660"/>
  </p:normalViewPr>
  <p:slideViewPr>
    <p:cSldViewPr>
      <p:cViewPr>
        <p:scale>
          <a:sx n="69" d="100"/>
          <a:sy n="69" d="100"/>
        </p:scale>
        <p:origin x="-55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BD68A38-2028-4018-A823-044AFBE06FE8}" type="datetimeFigureOut">
              <a:rPr lang="en-US" smtClean="0"/>
              <a:pPr/>
              <a:t>12/12/2012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017C55F-E394-47F9-9ED6-F0CDEF5D723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D68A38-2028-4018-A823-044AFBE06FE8}" type="datetimeFigureOut">
              <a:rPr lang="en-US" smtClean="0"/>
              <a:pPr/>
              <a:t>12/12/2012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7C55F-E394-47F9-9ED6-F0CDEF5D72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D68A38-2028-4018-A823-044AFBE06FE8}" type="datetimeFigureOut">
              <a:rPr lang="en-US" smtClean="0"/>
              <a:pPr/>
              <a:t>12/12/2012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7C55F-E394-47F9-9ED6-F0CDEF5D72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D68A38-2028-4018-A823-044AFBE06FE8}" type="datetimeFigureOut">
              <a:rPr lang="en-US" smtClean="0"/>
              <a:pPr/>
              <a:t>12/12/2012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7C55F-E394-47F9-9ED6-F0CDEF5D72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BD68A38-2028-4018-A823-044AFBE06FE8}" type="datetimeFigureOut">
              <a:rPr lang="en-US" smtClean="0"/>
              <a:pPr/>
              <a:t>12/12/2012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7C55F-E394-47F9-9ED6-F0CDEF5D723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BD68A38-2028-4018-A823-044AFBE06FE8}" type="datetimeFigureOut">
              <a:rPr lang="en-US" smtClean="0"/>
              <a:pPr/>
              <a:t>12/12/2012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17C55F-E394-47F9-9ED6-F0CDEF5D72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BD68A38-2028-4018-A823-044AFBE06FE8}" type="datetimeFigureOut">
              <a:rPr lang="en-US" smtClean="0"/>
              <a:pPr/>
              <a:t>12/12/2012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17C55F-E394-47F9-9ED6-F0CDEF5D72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BD68A38-2028-4018-A823-044AFBE06FE8}" type="datetimeFigureOut">
              <a:rPr lang="en-US" smtClean="0"/>
              <a:pPr/>
              <a:t>12/12/2012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17C55F-E394-47F9-9ED6-F0CDEF5D72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D68A38-2028-4018-A823-044AFBE06FE8}" type="datetimeFigureOut">
              <a:rPr lang="en-US" smtClean="0"/>
              <a:pPr/>
              <a:t>12/12/2012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17C55F-E394-47F9-9ED6-F0CDEF5D72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BD68A38-2028-4018-A823-044AFBE06FE8}" type="datetimeFigureOut">
              <a:rPr lang="en-US" smtClean="0"/>
              <a:pPr/>
              <a:t>12/12/2012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17C55F-E394-47F9-9ED6-F0CDEF5D72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BD68A38-2028-4018-A823-044AFBE06FE8}" type="datetimeFigureOut">
              <a:rPr lang="en-US" smtClean="0"/>
              <a:pPr/>
              <a:t>12/12/2012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017C55F-E394-47F9-9ED6-F0CDEF5D723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BD68A38-2028-4018-A823-044AFBE06FE8}" type="datetimeFigureOut">
              <a:rPr lang="en-US" smtClean="0"/>
              <a:pPr/>
              <a:t>12/12/2012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017C55F-E394-47F9-9ED6-F0CDEF5D723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mapsofworld.com/flags/costa-rica-flag.html" TargetMode="External"/><Relationship Id="rId3" Type="http://schemas.openxmlformats.org/officeDocument/2006/relationships/hyperlink" Target="http://www.indexmundi.com/costa_rica/" TargetMode="External"/><Relationship Id="rId7" Type="http://schemas.openxmlformats.org/officeDocument/2006/relationships/hyperlink" Target="http://gocentralamerica.about.com/od/costaricaguide/p/CRChristmas.htm" TargetMode="External"/><Relationship Id="rId12" Type="http://schemas.openxmlformats.org/officeDocument/2006/relationships/hyperlink" Target="http://www.reindeerland.org/christmas-traditions/christmas-traditions-in-costa-rica.htm" TargetMode="External"/><Relationship Id="rId2" Type="http://schemas.openxmlformats.org/officeDocument/2006/relationships/hyperlink" Target="http://wiki.answers.com/Q/Does_Costa_Rica_have_a_figure_like_other_Santa_Claus" TargetMode="External"/><Relationship Id="rId1" Type="http://schemas.openxmlformats.org/officeDocument/2006/relationships/slideLayout" Target="../slideLayouts/slideLayout2.xml"/><Relationship Id="rId6" Type="http://schemas.openxmlformats.org/officeDocument/2006/relationships/hyperlink" Target="http://bubblepunch.wordpress.com/category/christmas/" TargetMode="External"/><Relationship Id="rId11" Type="http://schemas.openxmlformats.org/officeDocument/2006/relationships/hyperlink" Target="http://www.churchnewssite.com/portal/?p=11453" TargetMode="External"/><Relationship Id="rId5" Type="http://schemas.openxmlformats.org/officeDocument/2006/relationships/hyperlink" Target="http://www.debwebonline.com/Mercy_in_Jesus/merry.html" TargetMode="External"/><Relationship Id="rId10" Type="http://schemas.openxmlformats.org/officeDocument/2006/relationships/hyperlink" Target="http://www.amcostarica.com/120604.htm" TargetMode="External"/><Relationship Id="rId4" Type="http://schemas.openxmlformats.org/officeDocument/2006/relationships/hyperlink" Target="http://knowaboutcostarica.com/Costa_Rica_Language.html" TargetMode="External"/><Relationship Id="rId9" Type="http://schemas.openxmlformats.org/officeDocument/2006/relationships/hyperlink" Target="http://www.whychristmas.com/cultures/costa_rica.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destination360.com/central-america/costa-rica/costa-rica-map" TargetMode="External"/><Relationship Id="rId2" Type="http://schemas.openxmlformats.org/officeDocument/2006/relationships/hyperlink" Target="http://www.family-christmas-traditions.com/Christmas-traditions-in-Costa-Rica%20.html" TargetMode="External"/><Relationship Id="rId1" Type="http://schemas.openxmlformats.org/officeDocument/2006/relationships/slideLayout" Target="../slideLayouts/slideLayout2.xml"/><Relationship Id="rId4" Type="http://schemas.openxmlformats.org/officeDocument/2006/relationships/hyperlink" Target="http://yougotjesus.com/baby_jesus_2.ht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stination360.com/central-america/costa-rica/costa-rica-map"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www.indexmundi.com/costa_rica/" TargetMode="External"/><Relationship Id="rId5" Type="http://schemas.openxmlformats.org/officeDocument/2006/relationships/hyperlink" Target="http://www.mapsofworld.com/flags/costa-rica-flag.html" TargetMode="Externa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hyperlink" Target="http://www.debwebonline.com/Mercy_in_Jesus/merry.html" TargetMode="External"/><Relationship Id="rId2" Type="http://schemas.openxmlformats.org/officeDocument/2006/relationships/hyperlink" Target="http://knowaboutcostarica.com/Costa_Rica_Languag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ocentralamerica.about.com/od/costaricaguide/p/CRChristmas.htm" TargetMode="External"/><Relationship Id="rId2" Type="http://schemas.openxmlformats.org/officeDocument/2006/relationships/hyperlink" Target="http://bubblepunch.wordpress.com/category/christmas/"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www.whychristmas.com/cultures/costa_rica.shtml" TargetMode="External"/><Relationship Id="rId2" Type="http://schemas.openxmlformats.org/officeDocument/2006/relationships/hyperlink" Target="http://www.amcostarica.com/120604.htm"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yougotjesus.com/baby_jesus_2.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ocentralamerica.about.com/od/costaricaguide/p/CRChristmas.htm" TargetMode="External"/><Relationship Id="rId2" Type="http://schemas.openxmlformats.org/officeDocument/2006/relationships/hyperlink" Target="http://www.churchnewssite.com/portal/?p=11453"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iki.answers.com/Q/Does_Costa_Rica_have_a_figure_like_other_Santa_Claus"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gocentralamerica.about.com/od/costaricaguide/p/CRChristmas.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reindeerland.org/christmas-traditions/christmas-traditions-in-costa-rica.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family-christmas-traditions.com/Christmas-traditions-in-Costa-Rica%20.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Christmas in Costa Rica</a:t>
            </a:r>
            <a:endParaRPr lang="en-US" dirty="0"/>
          </a:p>
        </p:txBody>
      </p:sp>
      <p:sp>
        <p:nvSpPr>
          <p:cNvPr id="3" name="Subtitle 2"/>
          <p:cNvSpPr>
            <a:spLocks noGrp="1"/>
          </p:cNvSpPr>
          <p:nvPr>
            <p:ph type="subTitle" idx="1"/>
          </p:nvPr>
        </p:nvSpPr>
        <p:spPr/>
        <p:txBody>
          <a:bodyPr>
            <a:normAutofit/>
          </a:bodyPr>
          <a:lstStyle/>
          <a:p>
            <a:r>
              <a:rPr lang="en-US" dirty="0" smtClean="0">
                <a:solidFill>
                  <a:schemeClr val="tx1"/>
                </a:solidFill>
              </a:rPr>
              <a:t>By: Lyndi Goulden</a:t>
            </a:r>
            <a:endParaRPr lang="en-US"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a:xfrm>
            <a:off x="457200" y="3276600"/>
            <a:ext cx="8686800" cy="2697163"/>
          </a:xfrm>
        </p:spPr>
        <p:txBody>
          <a:bodyPr>
            <a:normAutofit/>
          </a:bodyPr>
          <a:lstStyle/>
          <a:p>
            <a:r>
              <a:rPr lang="en-US" sz="1800" dirty="0" smtClean="0">
                <a:hlinkClick r:id="rId2"/>
              </a:rPr>
              <a:t>http://wiki.answers.com/Q/Does_Costa_Rica_have_a_figure_like_other_Santa_Claus</a:t>
            </a:r>
            <a:r>
              <a:rPr lang="en-US" sz="1800" dirty="0" smtClean="0"/>
              <a:t>   </a:t>
            </a:r>
          </a:p>
          <a:p>
            <a:r>
              <a:rPr lang="en-US" sz="1800" dirty="0" smtClean="0">
                <a:hlinkClick r:id="rId3"/>
              </a:rPr>
              <a:t>http://www.indexmundi.com/costa_rica/</a:t>
            </a:r>
            <a:endParaRPr lang="en-US" sz="1800" dirty="0" smtClean="0"/>
          </a:p>
          <a:p>
            <a:r>
              <a:rPr lang="en-US" sz="1800" dirty="0" smtClean="0">
                <a:hlinkClick r:id="rId4"/>
              </a:rPr>
              <a:t>http://knowaboutcostarica.com/Costa_Rica_Language.html</a:t>
            </a:r>
            <a:r>
              <a:rPr lang="en-US" sz="1800" dirty="0" smtClean="0"/>
              <a:t> </a:t>
            </a:r>
          </a:p>
          <a:p>
            <a:r>
              <a:rPr lang="en-US" sz="1800" dirty="0" smtClean="0">
                <a:hlinkClick r:id="rId5"/>
              </a:rPr>
              <a:t>http://www.debwebonline.com/Mercy_in_Jesus/merry.html</a:t>
            </a:r>
            <a:r>
              <a:rPr lang="en-US" sz="1800" dirty="0" smtClean="0"/>
              <a:t> </a:t>
            </a:r>
          </a:p>
          <a:p>
            <a:r>
              <a:rPr lang="en-US" sz="1500" dirty="0" smtClean="0">
                <a:hlinkClick r:id="rId6"/>
              </a:rPr>
              <a:t>http://</a:t>
            </a:r>
            <a:r>
              <a:rPr lang="en-US" sz="1800" dirty="0" smtClean="0">
                <a:hlinkClick r:id="rId6"/>
              </a:rPr>
              <a:t>bubblepunch.wordpress.com/category/christmas/</a:t>
            </a:r>
            <a:r>
              <a:rPr lang="en-US" sz="1800" dirty="0" smtClean="0"/>
              <a:t> </a:t>
            </a:r>
          </a:p>
          <a:p>
            <a:r>
              <a:rPr lang="en-US" sz="1800" dirty="0" smtClean="0">
                <a:hlinkClick r:id="rId7"/>
              </a:rPr>
              <a:t>http://gocentralamerica.about.com/od/costaricaguide/p/CRChristmas.htm</a:t>
            </a:r>
            <a:r>
              <a:rPr lang="en-US" sz="1800" dirty="0" smtClean="0"/>
              <a:t> </a:t>
            </a:r>
          </a:p>
          <a:p>
            <a:r>
              <a:rPr lang="en-US" sz="1800" dirty="0" smtClean="0">
                <a:hlinkClick r:id="rId8"/>
              </a:rPr>
              <a:t>http://www.mapsofworld.com/flags/costa-rica-flag.html</a:t>
            </a:r>
            <a:r>
              <a:rPr lang="en-US" sz="1800" dirty="0" smtClean="0"/>
              <a:t> </a:t>
            </a:r>
            <a:endParaRPr lang="en-US" sz="1800" dirty="0"/>
          </a:p>
        </p:txBody>
      </p:sp>
      <p:sp>
        <p:nvSpPr>
          <p:cNvPr id="5" name="Rectangle 4"/>
          <p:cNvSpPr/>
          <p:nvPr/>
        </p:nvSpPr>
        <p:spPr>
          <a:xfrm>
            <a:off x="762000" y="1225689"/>
            <a:ext cx="7239000" cy="6186309"/>
          </a:xfrm>
          <a:prstGeom prst="rect">
            <a:avLst/>
          </a:prstGeom>
        </p:spPr>
        <p:txBody>
          <a:bodyPr wrap="square">
            <a:spAutoFit/>
          </a:bodyPr>
          <a:lstStyle/>
          <a:p>
            <a:endParaRPr lang="en-US" dirty="0" smtClean="0"/>
          </a:p>
          <a:p>
            <a:endParaRPr lang="en-US" dirty="0" smtClean="0"/>
          </a:p>
          <a:p>
            <a:endParaRPr lang="en-US" dirty="0" smtClean="0"/>
          </a:p>
          <a:p>
            <a:endParaRPr lang="en-US" dirty="0" smtClean="0"/>
          </a:p>
          <a:p>
            <a:r>
              <a:rPr lang="en-US" dirty="0" smtClean="0"/>
              <a:t>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 </a:t>
            </a:r>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6" name="Rectangle 5"/>
          <p:cNvSpPr/>
          <p:nvPr/>
        </p:nvSpPr>
        <p:spPr>
          <a:xfrm>
            <a:off x="609600" y="2590800"/>
            <a:ext cx="5867400" cy="1200329"/>
          </a:xfrm>
          <a:prstGeom prst="rect">
            <a:avLst/>
          </a:prstGeom>
        </p:spPr>
        <p:txBody>
          <a:bodyPr wrap="square">
            <a:spAutoFit/>
          </a:bodyPr>
          <a:lstStyle/>
          <a:p>
            <a:r>
              <a:rPr lang="en-US" dirty="0" smtClean="0">
                <a:hlinkClick r:id="rId9"/>
              </a:rPr>
              <a:t>http://www.whychristmas.com/cultures/costa_rica.shtml</a:t>
            </a:r>
            <a:endParaRPr lang="en-US" dirty="0" smtClean="0"/>
          </a:p>
          <a:p>
            <a:endParaRPr lang="en-US" dirty="0" smtClean="0"/>
          </a:p>
          <a:p>
            <a:endParaRPr lang="en-US" dirty="0" smtClean="0"/>
          </a:p>
          <a:p>
            <a:r>
              <a:rPr lang="en-US" dirty="0" smtClean="0"/>
              <a:t> </a:t>
            </a:r>
            <a:endParaRPr lang="en-US" dirty="0"/>
          </a:p>
        </p:txBody>
      </p:sp>
      <p:sp>
        <p:nvSpPr>
          <p:cNvPr id="7" name="Rectangle 6"/>
          <p:cNvSpPr/>
          <p:nvPr/>
        </p:nvSpPr>
        <p:spPr>
          <a:xfrm>
            <a:off x="533400" y="2133600"/>
            <a:ext cx="4226285" cy="369332"/>
          </a:xfrm>
          <a:prstGeom prst="rect">
            <a:avLst/>
          </a:prstGeom>
        </p:spPr>
        <p:txBody>
          <a:bodyPr wrap="none">
            <a:spAutoFit/>
          </a:bodyPr>
          <a:lstStyle/>
          <a:p>
            <a:r>
              <a:rPr lang="en-US" dirty="0" smtClean="0">
                <a:hlinkClick r:id="rId10"/>
              </a:rPr>
              <a:t>http://www.amcostarica.com/120604.htm</a:t>
            </a:r>
            <a:r>
              <a:rPr lang="en-US" dirty="0" smtClean="0"/>
              <a:t> </a:t>
            </a:r>
            <a:endParaRPr lang="en-US" dirty="0"/>
          </a:p>
        </p:txBody>
      </p:sp>
      <p:sp>
        <p:nvSpPr>
          <p:cNvPr id="9" name="Rectangle 8"/>
          <p:cNvSpPr/>
          <p:nvPr/>
        </p:nvSpPr>
        <p:spPr>
          <a:xfrm>
            <a:off x="1143000" y="1752600"/>
            <a:ext cx="7467600" cy="1477328"/>
          </a:xfrm>
          <a:prstGeom prst="rect">
            <a:avLst/>
          </a:prstGeom>
        </p:spPr>
        <p:txBody>
          <a:bodyPr wrap="square">
            <a:spAutoFit/>
          </a:bodyPr>
          <a:lstStyle/>
          <a:p>
            <a:r>
              <a:rPr lang="en-US" dirty="0" smtClean="0">
                <a:hlinkClick r:id="rId11"/>
              </a:rPr>
              <a:t>http://www.churchnewssite.com/portal</a:t>
            </a:r>
            <a:r>
              <a:rPr lang="en-US" b="1" dirty="0" smtClean="0">
                <a:hlinkClick r:id="rId11"/>
              </a:rPr>
              <a:t>/</a:t>
            </a:r>
            <a:r>
              <a:rPr lang="en-US" dirty="0" smtClean="0">
                <a:hlinkClick r:id="rId11"/>
              </a:rPr>
              <a:t>?p=11453</a:t>
            </a:r>
            <a:endParaRPr lang="en-US" dirty="0" smtClean="0"/>
          </a:p>
          <a:p>
            <a:r>
              <a:rPr lang="en-US" dirty="0" smtClean="0"/>
              <a:t>. </a:t>
            </a:r>
            <a:endParaRPr lang="en-US" sz="1600" dirty="0" smtClean="0"/>
          </a:p>
          <a:p>
            <a:endParaRPr lang="en-US" dirty="0" smtClean="0"/>
          </a:p>
          <a:p>
            <a:endParaRPr lang="en-US" dirty="0" smtClean="0"/>
          </a:p>
          <a:p>
            <a:r>
              <a:rPr lang="en-US" dirty="0" smtClean="0"/>
              <a:t> </a:t>
            </a:r>
          </a:p>
        </p:txBody>
      </p:sp>
      <p:sp>
        <p:nvSpPr>
          <p:cNvPr id="10" name="Rectangle 9"/>
          <p:cNvSpPr/>
          <p:nvPr/>
        </p:nvSpPr>
        <p:spPr>
          <a:xfrm>
            <a:off x="762000" y="2895600"/>
            <a:ext cx="7239000" cy="923330"/>
          </a:xfrm>
          <a:prstGeom prst="rect">
            <a:avLst/>
          </a:prstGeom>
        </p:spPr>
        <p:txBody>
          <a:bodyPr wrap="square">
            <a:spAutoFit/>
          </a:bodyPr>
          <a:lstStyle/>
          <a:p>
            <a:r>
              <a:rPr lang="en-US" dirty="0" smtClean="0">
                <a:hlinkClick r:id="rId7"/>
              </a:rPr>
              <a:t>http://gocentralamerica.about.com/od/costaricaguide/p/CRChristmas.htm</a:t>
            </a:r>
            <a:endParaRPr lang="en-US" dirty="0" smtClean="0"/>
          </a:p>
          <a:p>
            <a:endParaRPr lang="en-US" dirty="0" smtClean="0"/>
          </a:p>
          <a:p>
            <a:r>
              <a:rPr lang="en-US" dirty="0" smtClean="0"/>
              <a:t> </a:t>
            </a:r>
          </a:p>
        </p:txBody>
      </p:sp>
      <p:sp>
        <p:nvSpPr>
          <p:cNvPr id="11" name="Rectangle 10"/>
          <p:cNvSpPr/>
          <p:nvPr/>
        </p:nvSpPr>
        <p:spPr>
          <a:xfrm>
            <a:off x="381000" y="5715000"/>
            <a:ext cx="7467600" cy="1200329"/>
          </a:xfrm>
          <a:prstGeom prst="rect">
            <a:avLst/>
          </a:prstGeom>
        </p:spPr>
        <p:txBody>
          <a:bodyPr wrap="square">
            <a:spAutoFit/>
          </a:bodyPr>
          <a:lstStyle/>
          <a:p>
            <a:r>
              <a:rPr lang="en-US" dirty="0" smtClean="0">
                <a:hlinkClick r:id="rId7"/>
              </a:rPr>
              <a:t>http://gocentralamerica.about.com/od/costaricaguide/p/CRChristmas.htm</a:t>
            </a:r>
            <a:endParaRPr lang="en-US" dirty="0" smtClean="0"/>
          </a:p>
          <a:p>
            <a:endParaRPr lang="en-US" dirty="0" smtClean="0"/>
          </a:p>
          <a:p>
            <a:endParaRPr lang="en-US" dirty="0" smtClean="0"/>
          </a:p>
          <a:p>
            <a:r>
              <a:rPr lang="en-US" dirty="0" smtClean="0"/>
              <a:t> </a:t>
            </a:r>
            <a:endParaRPr lang="en-US" dirty="0"/>
          </a:p>
        </p:txBody>
      </p:sp>
      <p:sp>
        <p:nvSpPr>
          <p:cNvPr id="12" name="Rectangle 11"/>
          <p:cNvSpPr/>
          <p:nvPr/>
        </p:nvSpPr>
        <p:spPr>
          <a:xfrm>
            <a:off x="533400" y="6096000"/>
            <a:ext cx="8305800" cy="646331"/>
          </a:xfrm>
          <a:prstGeom prst="rect">
            <a:avLst/>
          </a:prstGeom>
        </p:spPr>
        <p:txBody>
          <a:bodyPr wrap="square">
            <a:spAutoFit/>
          </a:bodyPr>
          <a:lstStyle/>
          <a:p>
            <a:r>
              <a:rPr lang="en-US" dirty="0" smtClean="0">
                <a:hlinkClick r:id="rId12"/>
              </a:rPr>
              <a:t>http://www.reindeerland.org/christmas-traditions/christmas-traditions-in-costa-rica.htm</a:t>
            </a:r>
            <a:endParaRPr lang="en-US" dirty="0"/>
          </a:p>
        </p:txBody>
      </p:sp>
    </p:spTree>
  </p:cSld>
  <p:clrMapOvr>
    <a:masterClrMapping/>
  </p:clrMapOvr>
  <p:transition>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normAutofit/>
          </a:bodyPr>
          <a:lstStyle/>
          <a:p>
            <a:r>
              <a:rPr lang="en-US" sz="1800" dirty="0" smtClean="0">
                <a:hlinkClick r:id="rId2"/>
              </a:rPr>
              <a:t>http://www.family-christmas-traditions.com/Christmas-traditions-in-Costa-Rica .html</a:t>
            </a:r>
            <a:r>
              <a:rPr lang="en-US" sz="1800" dirty="0" smtClean="0"/>
              <a:t>  </a:t>
            </a:r>
          </a:p>
          <a:p>
            <a:r>
              <a:rPr lang="en-US" sz="1800" dirty="0" smtClean="0">
                <a:hlinkClick r:id="rId3"/>
              </a:rPr>
              <a:t>http://www.destination360.com/central-america/costa-rica/costa-rica-map</a:t>
            </a:r>
            <a:endParaRPr lang="en-US" sz="1800" dirty="0" smtClean="0"/>
          </a:p>
          <a:p>
            <a:endParaRPr lang="en-US" sz="1800" dirty="0" smtClean="0"/>
          </a:p>
          <a:p>
            <a:r>
              <a:rPr lang="en-US" sz="1800" dirty="0" smtClean="0">
                <a:hlinkClick r:id="rId4"/>
              </a:rPr>
              <a:t>http://yougotjesus.com/baby_jesus_2.htm</a:t>
            </a:r>
            <a:r>
              <a:rPr lang="en-US" sz="1800" dirty="0" smtClean="0"/>
              <a:t> </a:t>
            </a:r>
          </a:p>
          <a:p>
            <a:endParaRPr lang="en-US" sz="1800" dirty="0" smtClean="0"/>
          </a:p>
          <a:p>
            <a:endParaRPr lang="en-US" sz="1800" dirty="0"/>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924800" cy="3124200"/>
          </a:xfrm>
        </p:spPr>
        <p:txBody>
          <a:bodyPr>
            <a:normAutofit/>
          </a:bodyPr>
          <a:lstStyle/>
          <a:p>
            <a:r>
              <a:rPr lang="en-US" dirty="0" smtClean="0"/>
              <a:t>Costa Rica     </a:t>
            </a:r>
            <a:br>
              <a:rPr lang="en-US" dirty="0" smtClean="0"/>
            </a:br>
            <a:r>
              <a:rPr lang="en-US" sz="3100" dirty="0" smtClean="0"/>
              <a:t>Population of Costa Rica 2011 census:4 301 712                            </a:t>
            </a:r>
            <a:r>
              <a:rPr lang="en-US" dirty="0" smtClean="0"/>
              <a:t/>
            </a:r>
            <a:br>
              <a:rPr lang="en-US" dirty="0" smtClean="0"/>
            </a:br>
            <a:endParaRPr lang="en-US" dirty="0"/>
          </a:p>
        </p:txBody>
      </p:sp>
      <p:pic>
        <p:nvPicPr>
          <p:cNvPr id="4" name="Content Placeholder 3" descr="flag costa rico.jpg"/>
          <p:cNvPicPr>
            <a:picLocks noGrp="1" noChangeAspect="1"/>
          </p:cNvPicPr>
          <p:nvPr>
            <p:ph idx="1"/>
          </p:nvPr>
        </p:nvPicPr>
        <p:blipFill>
          <a:blip r:embed="rId2" cstate="print"/>
          <a:stretch>
            <a:fillRect/>
          </a:stretch>
        </p:blipFill>
        <p:spPr>
          <a:xfrm>
            <a:off x="973302" y="2667000"/>
            <a:ext cx="2688830" cy="1828800"/>
          </a:xfrm>
        </p:spPr>
      </p:pic>
      <p:sp>
        <p:nvSpPr>
          <p:cNvPr id="5" name="Rectangle 4"/>
          <p:cNvSpPr/>
          <p:nvPr/>
        </p:nvSpPr>
        <p:spPr>
          <a:xfrm flipH="1">
            <a:off x="0" y="5410200"/>
            <a:ext cx="8001000" cy="646331"/>
          </a:xfrm>
          <a:prstGeom prst="rect">
            <a:avLst/>
          </a:prstGeom>
        </p:spPr>
        <p:txBody>
          <a:bodyPr wrap="square">
            <a:spAutoFit/>
          </a:bodyPr>
          <a:lstStyle/>
          <a:p>
            <a:r>
              <a:rPr lang="en-US" dirty="0" smtClean="0">
                <a:hlinkClick r:id="rId3"/>
              </a:rPr>
              <a:t>http://www.destination360.com/central-america/costa-rica/costa-rica-map</a:t>
            </a:r>
            <a:endParaRPr lang="en-US" dirty="0" smtClean="0"/>
          </a:p>
          <a:p>
            <a:r>
              <a:rPr lang="en-US" dirty="0" smtClean="0"/>
              <a:t> </a:t>
            </a:r>
          </a:p>
        </p:txBody>
      </p:sp>
      <p:pic>
        <p:nvPicPr>
          <p:cNvPr id="6" name="Picture 2" descr="http://www.destination360.com/maps/map-of-costa-rica.gif"/>
          <p:cNvPicPr>
            <a:picLocks noChangeAspect="1" noChangeArrowheads="1"/>
          </p:cNvPicPr>
          <p:nvPr/>
        </p:nvPicPr>
        <p:blipFill>
          <a:blip r:embed="rId4" cstate="print"/>
          <a:srcRect/>
          <a:stretch>
            <a:fillRect/>
          </a:stretch>
        </p:blipFill>
        <p:spPr bwMode="auto">
          <a:xfrm>
            <a:off x="5334000" y="2590800"/>
            <a:ext cx="2008991" cy="1981200"/>
          </a:xfrm>
          <a:prstGeom prst="rect">
            <a:avLst/>
          </a:prstGeom>
          <a:noFill/>
        </p:spPr>
      </p:pic>
      <p:sp>
        <p:nvSpPr>
          <p:cNvPr id="7" name="Rectangle 6"/>
          <p:cNvSpPr/>
          <p:nvPr/>
        </p:nvSpPr>
        <p:spPr>
          <a:xfrm>
            <a:off x="0" y="5029200"/>
            <a:ext cx="7924800" cy="1477328"/>
          </a:xfrm>
          <a:prstGeom prst="rect">
            <a:avLst/>
          </a:prstGeom>
        </p:spPr>
        <p:txBody>
          <a:bodyPr wrap="square">
            <a:spAutoFit/>
          </a:bodyPr>
          <a:lstStyle/>
          <a:p>
            <a:r>
              <a:rPr lang="en-US" dirty="0" smtClean="0">
                <a:hlinkClick r:id="rId5"/>
              </a:rPr>
              <a:t>http://www.mapsofworld.com/flags/costa-rica-   flag.html</a:t>
            </a:r>
            <a:r>
              <a:rPr lang="en-US" dirty="0" smtClean="0"/>
              <a:t>  </a:t>
            </a:r>
          </a:p>
          <a:p>
            <a:r>
              <a:rPr lang="en-US" dirty="0" smtClean="0"/>
              <a:t>  </a:t>
            </a:r>
          </a:p>
          <a:p>
            <a:endParaRPr lang="en-US" dirty="0" smtClean="0"/>
          </a:p>
          <a:p>
            <a:endParaRPr lang="en-US" dirty="0" smtClean="0"/>
          </a:p>
          <a:p>
            <a:endParaRPr lang="en-US" dirty="0"/>
          </a:p>
        </p:txBody>
      </p:sp>
      <p:sp>
        <p:nvSpPr>
          <p:cNvPr id="8" name="Rectangle 7"/>
          <p:cNvSpPr/>
          <p:nvPr/>
        </p:nvSpPr>
        <p:spPr>
          <a:xfrm>
            <a:off x="304800" y="5943600"/>
            <a:ext cx="4102149" cy="369332"/>
          </a:xfrm>
          <a:prstGeom prst="rect">
            <a:avLst/>
          </a:prstGeom>
        </p:spPr>
        <p:txBody>
          <a:bodyPr wrap="none">
            <a:spAutoFit/>
          </a:bodyPr>
          <a:lstStyle/>
          <a:p>
            <a:r>
              <a:rPr lang="en-US" dirty="0" smtClean="0">
                <a:hlinkClick r:id="rId6"/>
              </a:rPr>
              <a:t>http://www.indexmundi.com/costa_rica/</a:t>
            </a:r>
            <a:r>
              <a:rPr lang="en-US" dirty="0" smtClean="0"/>
              <a:t> </a:t>
            </a:r>
            <a:endParaRPr lang="en-US"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Language</a:t>
            </a:r>
            <a:endParaRPr lang="en-US" dirty="0"/>
          </a:p>
        </p:txBody>
      </p:sp>
      <p:sp>
        <p:nvSpPr>
          <p:cNvPr id="3" name="Content Placeholder 2"/>
          <p:cNvSpPr>
            <a:spLocks noGrp="1"/>
          </p:cNvSpPr>
          <p:nvPr>
            <p:ph idx="1"/>
          </p:nvPr>
        </p:nvSpPr>
        <p:spPr/>
        <p:txBody>
          <a:bodyPr>
            <a:normAutofit/>
          </a:bodyPr>
          <a:lstStyle/>
          <a:p>
            <a:r>
              <a:rPr lang="en-US" sz="2800" dirty="0" smtClean="0"/>
              <a:t> The main language spoken in Costa Rica is Spanish.</a:t>
            </a:r>
          </a:p>
          <a:p>
            <a:r>
              <a:rPr lang="en-US" sz="2800" dirty="0" smtClean="0"/>
              <a:t>Feliz  Navidad is how they say Merry Christmas.    </a:t>
            </a:r>
          </a:p>
          <a:p>
            <a:endParaRPr lang="en-US" sz="2800" dirty="0" smtClean="0"/>
          </a:p>
          <a:p>
            <a:endParaRPr lang="en-US" sz="2800" dirty="0" smtClean="0"/>
          </a:p>
          <a:p>
            <a:endParaRPr lang="en-US" sz="2800" dirty="0" smtClean="0"/>
          </a:p>
          <a:p>
            <a:pPr>
              <a:buNone/>
            </a:pPr>
            <a:r>
              <a:rPr lang="en-US" sz="1600" dirty="0" smtClean="0"/>
              <a:t> </a:t>
            </a:r>
          </a:p>
          <a:p>
            <a:endParaRPr lang="en-US" sz="2800" dirty="0" smtClean="0"/>
          </a:p>
          <a:p>
            <a:pPr>
              <a:buNone/>
            </a:pPr>
            <a:r>
              <a:rPr lang="en-US" sz="1600" dirty="0" smtClean="0">
                <a:hlinkClick r:id="rId2"/>
              </a:rPr>
              <a:t>http://knowaboutcostarica.com/Costa_Rica_Language.html</a:t>
            </a:r>
            <a:r>
              <a:rPr lang="en-US" sz="1600" dirty="0" smtClean="0"/>
              <a:t> </a:t>
            </a:r>
          </a:p>
          <a:p>
            <a:r>
              <a:rPr lang="en-US" sz="1600" dirty="0" smtClean="0">
                <a:hlinkClick r:id="rId3"/>
              </a:rPr>
              <a:t>http://www.debwebonline.com/Mercy_in_Jesus/merry.html</a:t>
            </a:r>
            <a:r>
              <a:rPr lang="en-US" sz="1600" dirty="0" smtClean="0"/>
              <a:t> </a:t>
            </a:r>
          </a:p>
          <a:p>
            <a:endParaRPr lang="en-US" sz="2800" dirty="0"/>
          </a:p>
          <a:p>
            <a:endParaRPr lang="en-US" sz="4000"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Christmas tree</a:t>
            </a:r>
            <a:endParaRPr lang="en-US" dirty="0"/>
          </a:p>
        </p:txBody>
      </p:sp>
      <p:sp>
        <p:nvSpPr>
          <p:cNvPr id="3" name="Content Placeholder 2"/>
          <p:cNvSpPr>
            <a:spLocks noGrp="1"/>
          </p:cNvSpPr>
          <p:nvPr>
            <p:ph idx="1"/>
          </p:nvPr>
        </p:nvSpPr>
        <p:spPr>
          <a:xfrm>
            <a:off x="533400" y="1828800"/>
            <a:ext cx="8229600" cy="4389120"/>
          </a:xfrm>
        </p:spPr>
        <p:txBody>
          <a:bodyPr>
            <a:normAutofit/>
          </a:bodyPr>
          <a:lstStyle/>
          <a:p>
            <a:r>
              <a:rPr lang="en-US" dirty="0" smtClean="0"/>
              <a:t>They do have a Christmas tree. </a:t>
            </a:r>
          </a:p>
          <a:p>
            <a:r>
              <a:rPr lang="en-US" dirty="0" smtClean="0"/>
              <a:t>Traditionally it is decorated with small figurines, lights and lace ornaments. In some households the tree is painted white.</a:t>
            </a:r>
          </a:p>
          <a:p>
            <a:pPr>
              <a:buNone/>
            </a:pPr>
            <a:r>
              <a:rPr lang="en-US" dirty="0" smtClean="0"/>
              <a:t> </a:t>
            </a:r>
          </a:p>
          <a:p>
            <a:endParaRPr lang="en-US" dirty="0" smtClean="0"/>
          </a:p>
          <a:p>
            <a:endParaRPr lang="en-US" dirty="0" smtClean="0"/>
          </a:p>
          <a:p>
            <a:pPr>
              <a:buNone/>
            </a:pPr>
            <a:endParaRPr lang="en-US" sz="1500" dirty="0" smtClean="0">
              <a:hlinkClick r:id="rId2"/>
            </a:endParaRPr>
          </a:p>
          <a:p>
            <a:pPr>
              <a:buNone/>
            </a:pPr>
            <a:r>
              <a:rPr lang="en-US" sz="1500" dirty="0" smtClean="0">
                <a:hlinkClick r:id="rId2"/>
              </a:rPr>
              <a:t>http://</a:t>
            </a:r>
            <a:r>
              <a:rPr lang="en-US" sz="1800" dirty="0" smtClean="0">
                <a:hlinkClick r:id="rId2"/>
              </a:rPr>
              <a:t>bubblepunch.wordpress.com/category/christmas/</a:t>
            </a:r>
            <a:r>
              <a:rPr lang="en-US" sz="1800" dirty="0" smtClean="0"/>
              <a:t> </a:t>
            </a:r>
          </a:p>
          <a:p>
            <a:r>
              <a:rPr lang="en-US" sz="1500" dirty="0" smtClean="0">
                <a:hlinkClick r:id="rId3"/>
              </a:rPr>
              <a:t>http://gocentralamerica.about.com/od/costaricaguide/p/CRChristmas.htm</a:t>
            </a:r>
            <a:r>
              <a:rPr lang="en-US" sz="1500" dirty="0" smtClean="0"/>
              <a:t> </a:t>
            </a:r>
          </a:p>
          <a:p>
            <a:endParaRPr lang="en-US" dirty="0" smtClean="0"/>
          </a:p>
        </p:txBody>
      </p:sp>
      <p:pic>
        <p:nvPicPr>
          <p:cNvPr id="4" name="Content Placeholder 3" descr="costa rican tree.jpg"/>
          <p:cNvPicPr>
            <a:picLocks noChangeAspect="1"/>
          </p:cNvPicPr>
          <p:nvPr/>
        </p:nvPicPr>
        <p:blipFill>
          <a:blip r:embed="rId4" cstate="print"/>
          <a:stretch>
            <a:fillRect/>
          </a:stretch>
        </p:blipFill>
        <p:spPr>
          <a:xfrm>
            <a:off x="6629400" y="3240643"/>
            <a:ext cx="1981200" cy="2352803"/>
          </a:xfrm>
          <a:prstGeom prst="rect">
            <a:avLst/>
          </a:prstGeom>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772400" cy="8382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smtClean="0"/>
              <a:t>Santa’s Replacement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Santa’s Replacement</a:t>
            </a:r>
            <a:endParaRPr lang="en-US" dirty="0"/>
          </a:p>
        </p:txBody>
      </p:sp>
      <p:sp>
        <p:nvSpPr>
          <p:cNvPr id="7" name="Rectangle 6"/>
          <p:cNvSpPr/>
          <p:nvPr/>
        </p:nvSpPr>
        <p:spPr>
          <a:xfrm>
            <a:off x="304800" y="6019800"/>
            <a:ext cx="4800600" cy="369332"/>
          </a:xfrm>
          <a:prstGeom prst="rect">
            <a:avLst/>
          </a:prstGeom>
        </p:spPr>
        <p:txBody>
          <a:bodyPr wrap="square">
            <a:spAutoFit/>
          </a:bodyPr>
          <a:lstStyle/>
          <a:p>
            <a:r>
              <a:rPr lang="en-US" dirty="0" smtClean="0">
                <a:hlinkClick r:id="rId2"/>
              </a:rPr>
              <a:t>http://www.amcostarica.com/120604.htm</a:t>
            </a:r>
            <a:r>
              <a:rPr lang="en-US" dirty="0" smtClean="0"/>
              <a:t> </a:t>
            </a:r>
            <a:endParaRPr lang="en-US" dirty="0"/>
          </a:p>
        </p:txBody>
      </p:sp>
      <p:sp>
        <p:nvSpPr>
          <p:cNvPr id="8" name="TextBox 7"/>
          <p:cNvSpPr txBox="1"/>
          <p:nvPr/>
        </p:nvSpPr>
        <p:spPr>
          <a:xfrm>
            <a:off x="1143000" y="1981200"/>
            <a:ext cx="6781800" cy="1200329"/>
          </a:xfrm>
          <a:prstGeom prst="rect">
            <a:avLst/>
          </a:prstGeom>
          <a:noFill/>
        </p:spPr>
        <p:txBody>
          <a:bodyPr wrap="square" rtlCol="0">
            <a:spAutoFit/>
          </a:bodyPr>
          <a:lstStyle/>
          <a:p>
            <a:r>
              <a:rPr lang="en-US" sz="2400" dirty="0" smtClean="0"/>
              <a:t>They have Nino dios (Christ child or Jesus). Nino dios (Jesus) is the son of Mary and Joseph, the holy child. </a:t>
            </a:r>
            <a:endParaRPr lang="en-US" sz="2400" dirty="0"/>
          </a:p>
        </p:txBody>
      </p:sp>
      <p:sp>
        <p:nvSpPr>
          <p:cNvPr id="10" name="Rectangle 9"/>
          <p:cNvSpPr/>
          <p:nvPr/>
        </p:nvSpPr>
        <p:spPr>
          <a:xfrm>
            <a:off x="304800" y="5105400"/>
            <a:ext cx="4724400" cy="646331"/>
          </a:xfrm>
          <a:prstGeom prst="rect">
            <a:avLst/>
          </a:prstGeom>
        </p:spPr>
        <p:txBody>
          <a:bodyPr wrap="square">
            <a:spAutoFit/>
          </a:bodyPr>
          <a:lstStyle/>
          <a:p>
            <a:r>
              <a:rPr lang="en-US" dirty="0" smtClean="0">
                <a:hlinkClick r:id="rId3"/>
              </a:rPr>
              <a:t>http://www.whychristmas.com/cultures/costa_rica.shtml</a:t>
            </a:r>
            <a:r>
              <a:rPr lang="en-US" dirty="0" smtClean="0"/>
              <a:t> </a:t>
            </a:r>
            <a:endParaRPr lang="en-US" dirty="0"/>
          </a:p>
        </p:txBody>
      </p:sp>
      <p:sp>
        <p:nvSpPr>
          <p:cNvPr id="9" name="Content Placeholder 8"/>
          <p:cNvSpPr>
            <a:spLocks noGrp="1"/>
          </p:cNvSpPr>
          <p:nvPr>
            <p:ph idx="1"/>
          </p:nvPr>
        </p:nvSpPr>
        <p:spPr/>
        <p:txBody>
          <a:bodyPr/>
          <a:lstStyle/>
          <a:p>
            <a:r>
              <a:rPr lang="en-US" dirty="0" smtClean="0"/>
              <a:t>                                     </a:t>
            </a:r>
          </a:p>
          <a:p>
            <a:endParaRPr lang="en-US" dirty="0" smtClean="0"/>
          </a:p>
          <a:p>
            <a:endParaRPr lang="en-US" dirty="0" smtClean="0"/>
          </a:p>
          <a:p>
            <a:endParaRPr lang="en-US" dirty="0" smtClean="0"/>
          </a:p>
          <a:p>
            <a:endParaRPr lang="en-US" dirty="0" smtClean="0"/>
          </a:p>
          <a:p>
            <a:pPr>
              <a:buNone/>
            </a:pPr>
            <a:r>
              <a:rPr lang="en-US" sz="1800" dirty="0" smtClean="0">
                <a:hlinkClick r:id="rId4"/>
              </a:rPr>
              <a:t>http://yougotjesus.com/baby_jesus_2.htm</a:t>
            </a:r>
            <a:r>
              <a:rPr lang="en-US" sz="1800" dirty="0" smtClean="0"/>
              <a:t> </a:t>
            </a:r>
          </a:p>
          <a:p>
            <a:pPr>
              <a:buNone/>
            </a:pPr>
            <a:r>
              <a:rPr lang="en-US" dirty="0" smtClean="0"/>
              <a:t>                                                                                          </a:t>
            </a:r>
            <a:endParaRPr lang="en-US" dirty="0"/>
          </a:p>
        </p:txBody>
      </p:sp>
      <p:pic>
        <p:nvPicPr>
          <p:cNvPr id="11" name="Picture 10" descr="baby_jesus_2.jpg"/>
          <p:cNvPicPr>
            <a:picLocks noChangeAspect="1"/>
          </p:cNvPicPr>
          <p:nvPr/>
        </p:nvPicPr>
        <p:blipFill>
          <a:blip r:embed="rId5" cstate="print"/>
          <a:stretch>
            <a:fillRect/>
          </a:stretch>
        </p:blipFill>
        <p:spPr>
          <a:xfrm>
            <a:off x="6019800" y="2895600"/>
            <a:ext cx="2819400" cy="3733800"/>
          </a:xfrm>
          <a:prstGeom prst="rect">
            <a:avLst/>
          </a:prstGeom>
        </p:spPr>
      </p:pic>
    </p:spTree>
  </p:cSld>
  <p:clrMapOvr>
    <a:masterClrMapping/>
  </p:clrMapOvr>
  <p:transition>
    <p:pull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Christmas Characters </a:t>
            </a:r>
            <a:endParaRPr lang="en-US" dirty="0"/>
          </a:p>
        </p:txBody>
      </p:sp>
      <p:sp>
        <p:nvSpPr>
          <p:cNvPr id="3" name="Content Placeholder 2"/>
          <p:cNvSpPr>
            <a:spLocks noGrp="1"/>
          </p:cNvSpPr>
          <p:nvPr>
            <p:ph idx="1"/>
          </p:nvPr>
        </p:nvSpPr>
        <p:spPr/>
        <p:txBody>
          <a:bodyPr>
            <a:normAutofit/>
          </a:bodyPr>
          <a:lstStyle/>
          <a:p>
            <a:r>
              <a:rPr lang="en-US" dirty="0" smtClean="0"/>
              <a:t>Some of their important characters are Mary and Joseph, the Wise men and baby Jesus. </a:t>
            </a:r>
          </a:p>
          <a:p>
            <a:endParaRPr lang="en-US" dirty="0" smtClean="0"/>
          </a:p>
          <a:p>
            <a:pPr>
              <a:buNone/>
            </a:pPr>
            <a:endParaRPr lang="en-US" dirty="0" smtClean="0"/>
          </a:p>
          <a:p>
            <a:endParaRPr lang="en-US" sz="1400" dirty="0" smtClean="0">
              <a:hlinkClick r:id="rId2"/>
            </a:endParaRPr>
          </a:p>
          <a:p>
            <a:endParaRPr lang="en-US" sz="1400" dirty="0" smtClean="0">
              <a:hlinkClick r:id="rId2"/>
            </a:endParaRPr>
          </a:p>
          <a:p>
            <a:endParaRPr lang="en-US" sz="1400" dirty="0" smtClean="0">
              <a:hlinkClick r:id="rId2"/>
            </a:endParaRPr>
          </a:p>
          <a:p>
            <a:r>
              <a:rPr lang="en-US" sz="1400" dirty="0" smtClean="0">
                <a:hlinkClick r:id="rId2"/>
              </a:rPr>
              <a:t>http://www.churchnewssite.com/portal</a:t>
            </a:r>
            <a:r>
              <a:rPr lang="en-US" sz="1400" b="1" dirty="0" smtClean="0">
                <a:hlinkClick r:id="rId2"/>
              </a:rPr>
              <a:t>/</a:t>
            </a:r>
            <a:r>
              <a:rPr lang="en-US" sz="1400" dirty="0" smtClean="0">
                <a:hlinkClick r:id="rId2"/>
              </a:rPr>
              <a:t>?p=11453</a:t>
            </a:r>
            <a:r>
              <a:rPr lang="en-US" sz="1400" dirty="0" smtClean="0"/>
              <a:t> </a:t>
            </a:r>
          </a:p>
          <a:p>
            <a:endParaRPr lang="en-US" sz="1500" dirty="0" smtClean="0">
              <a:hlinkClick r:id="rId3"/>
            </a:endParaRPr>
          </a:p>
          <a:p>
            <a:endParaRPr lang="en-US" sz="1500" dirty="0" smtClean="0">
              <a:hlinkClick r:id="rId3"/>
            </a:endParaRPr>
          </a:p>
          <a:p>
            <a:r>
              <a:rPr lang="en-US" sz="1500" dirty="0" smtClean="0">
                <a:hlinkClick r:id="rId3"/>
              </a:rPr>
              <a:t>http://gocentralamerica.about.com/od/costaricaguide/p/CRChristmas.htm</a:t>
            </a:r>
            <a:r>
              <a:rPr lang="en-US" sz="1500" dirty="0" smtClean="0"/>
              <a:t> </a:t>
            </a:r>
          </a:p>
          <a:p>
            <a:endParaRPr lang="en-US" sz="1400" dirty="0" smtClean="0">
              <a:hlinkClick r:id="rId4"/>
            </a:endParaRPr>
          </a:p>
          <a:p>
            <a:r>
              <a:rPr lang="en-US" sz="1400" dirty="0" smtClean="0">
                <a:hlinkClick r:id="rId4"/>
              </a:rPr>
              <a:t>http://wiki.answers.com/Q/Does_Costa_Rica_have_a_figure_like_other_Santa_Claus</a:t>
            </a:r>
            <a:r>
              <a:rPr lang="en-US" sz="1400" dirty="0" smtClean="0"/>
              <a:t>   </a:t>
            </a:r>
            <a:endParaRPr lang="en-US" sz="1400" dirty="0"/>
          </a:p>
        </p:txBody>
      </p:sp>
      <p:pic>
        <p:nvPicPr>
          <p:cNvPr id="4" name="Content Placeholder 3" descr="baby jesus.jpg"/>
          <p:cNvPicPr>
            <a:picLocks noChangeAspect="1"/>
          </p:cNvPicPr>
          <p:nvPr/>
        </p:nvPicPr>
        <p:blipFill>
          <a:blip r:embed="rId5" cstate="print"/>
          <a:stretch>
            <a:fillRect/>
          </a:stretch>
        </p:blipFill>
        <p:spPr>
          <a:xfrm>
            <a:off x="6400800" y="2831758"/>
            <a:ext cx="2091066" cy="2430189"/>
          </a:xfrm>
          <a:prstGeom prst="rect">
            <a:avLst/>
          </a:prstGeom>
        </p:spPr>
      </p:pic>
    </p:spTree>
  </p:cSld>
  <p:clrMapOvr>
    <a:masterClrMapping/>
  </p:clrMapOvr>
  <p:transition>
    <p:pull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food</a:t>
            </a:r>
            <a:endParaRPr lang="en-US" dirty="0"/>
          </a:p>
        </p:txBody>
      </p:sp>
      <p:sp>
        <p:nvSpPr>
          <p:cNvPr id="5" name="Content Placeholder 4"/>
          <p:cNvSpPr>
            <a:spLocks noGrp="1"/>
          </p:cNvSpPr>
          <p:nvPr>
            <p:ph idx="1"/>
          </p:nvPr>
        </p:nvSpPr>
        <p:spPr/>
        <p:txBody>
          <a:bodyPr>
            <a:normAutofit/>
          </a:bodyPr>
          <a:lstStyle/>
          <a:p>
            <a:r>
              <a:rPr lang="en-US" dirty="0" smtClean="0"/>
              <a:t>Costa Rican Christmas dinners are just as elaborate as American ones. Tamales are a big part of the meal as well as pastries and other deserts like Tre Leches cake. </a:t>
            </a:r>
          </a:p>
          <a:p>
            <a:endParaRPr lang="en-US" dirty="0" smtClean="0"/>
          </a:p>
          <a:p>
            <a:endParaRPr lang="en-US" dirty="0" smtClean="0"/>
          </a:p>
          <a:p>
            <a:endParaRPr lang="en-US" dirty="0" smtClean="0"/>
          </a:p>
          <a:p>
            <a:endParaRPr lang="en-US" dirty="0" smtClean="0"/>
          </a:p>
          <a:p>
            <a:r>
              <a:rPr lang="en-US" sz="1500" dirty="0" smtClean="0">
                <a:hlinkClick r:id="rId2"/>
              </a:rPr>
              <a:t>http://gocentralamerica.about.com/od/costaricaguide/p/CRChristmas.htm</a:t>
            </a:r>
            <a:r>
              <a:rPr lang="en-US" sz="1500" dirty="0" smtClean="0"/>
              <a:t> </a:t>
            </a:r>
            <a:endParaRPr lang="en-US" sz="1500" dirty="0"/>
          </a:p>
        </p:txBody>
      </p:sp>
    </p:spTree>
  </p:cSld>
  <p:clrMapOvr>
    <a:masterClrMapping/>
  </p:clrMapOvr>
  <p:transition>
    <p:pull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and bad</a:t>
            </a:r>
            <a:endParaRPr lang="en-US" dirty="0"/>
          </a:p>
        </p:txBody>
      </p:sp>
      <p:sp>
        <p:nvSpPr>
          <p:cNvPr id="3" name="Content Placeholder 2"/>
          <p:cNvSpPr>
            <a:spLocks noGrp="1"/>
          </p:cNvSpPr>
          <p:nvPr>
            <p:ph idx="1"/>
          </p:nvPr>
        </p:nvSpPr>
        <p:spPr/>
        <p:txBody>
          <a:bodyPr>
            <a:normAutofit fontScale="25000" lnSpcReduction="20000"/>
          </a:bodyPr>
          <a:lstStyle/>
          <a:p>
            <a:r>
              <a:rPr lang="en-US" sz="3300" dirty="0" smtClean="0"/>
              <a:t> </a:t>
            </a:r>
            <a:r>
              <a:rPr lang="en-US" sz="9600" dirty="0" smtClean="0"/>
              <a:t>The Costa Rican kids get candy and small gifts in their shoes left by Nino Dios (baby Jesus).</a:t>
            </a:r>
          </a:p>
          <a:p>
            <a:endParaRPr lang="en-US" sz="9600" dirty="0" smtClean="0"/>
          </a:p>
          <a:p>
            <a:endParaRPr lang="en-US" sz="9600" dirty="0" smtClean="0"/>
          </a:p>
          <a:p>
            <a:endParaRPr lang="en-US" sz="9600" dirty="0" smtClean="0"/>
          </a:p>
          <a:p>
            <a:endParaRPr lang="en-US" sz="9600" dirty="0" smtClean="0"/>
          </a:p>
          <a:p>
            <a:endParaRPr lang="en-US" sz="9600" dirty="0" smtClean="0"/>
          </a:p>
          <a:p>
            <a:pPr>
              <a:buNone/>
            </a:pPr>
            <a:endParaRPr lang="en-US" sz="9600" dirty="0" smtClean="0"/>
          </a:p>
          <a:p>
            <a:endParaRPr lang="en-US" sz="9600" dirty="0" smtClean="0"/>
          </a:p>
          <a:p>
            <a:r>
              <a:rPr lang="en-US" sz="6400" dirty="0" smtClean="0">
                <a:hlinkClick r:id="rId2"/>
              </a:rPr>
              <a:t>http://www.reindeerland.org/christmas-traditions/christmas-traditions-in-costa-rica.htm</a:t>
            </a:r>
            <a:r>
              <a:rPr lang="en-US" sz="6400" dirty="0" smtClean="0"/>
              <a:t>     </a:t>
            </a:r>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endParaRPr lang="en-US" sz="3300" dirty="0" smtClean="0"/>
          </a:p>
          <a:p>
            <a:pPr>
              <a:buNone/>
            </a:pPr>
            <a:r>
              <a:rPr lang="en-US" sz="5600" dirty="0" smtClean="0"/>
              <a:t/>
            </a:r>
            <a:br>
              <a:rPr lang="en-US" sz="5600" dirty="0" smtClean="0"/>
            </a:br>
            <a:r>
              <a:rPr lang="en-US" sz="5600" dirty="0" smtClean="0"/>
              <a:t/>
            </a:r>
            <a:br>
              <a:rPr lang="en-US" sz="5600" dirty="0" smtClean="0"/>
            </a:br>
            <a:r>
              <a:rPr lang="en-US" sz="5600" dirty="0" smtClean="0"/>
              <a:t/>
            </a:r>
            <a:br>
              <a:rPr lang="en-US" sz="5600" dirty="0" smtClean="0"/>
            </a:br>
            <a:r>
              <a:rPr lang="en-US" sz="5600" dirty="0" smtClean="0"/>
              <a:t/>
            </a:r>
            <a:br>
              <a:rPr lang="en-US" sz="5600" dirty="0" smtClean="0"/>
            </a:br>
            <a:r>
              <a:rPr lang="en-US" sz="5600" dirty="0" smtClean="0"/>
              <a:t/>
            </a:r>
            <a:br>
              <a:rPr lang="en-US" sz="5600" dirty="0" smtClean="0"/>
            </a:br>
            <a:endParaRPr lang="en-US" sz="5600" dirty="0" smtClean="0"/>
          </a:p>
          <a:p>
            <a:pPr>
              <a:buNone/>
            </a:pPr>
            <a:r>
              <a:rPr lang="en-US" dirty="0" smtClean="0"/>
              <a:t> </a:t>
            </a:r>
            <a:br>
              <a:rPr lang="en-US" dirty="0" smtClean="0"/>
            </a:br>
            <a:endParaRPr lang="en-US" dirty="0"/>
          </a:p>
        </p:txBody>
      </p:sp>
    </p:spTree>
  </p:cSld>
  <p:clrMapOvr>
    <a:masterClrMapping/>
  </p:clrMapOvr>
  <p:transition>
    <p:pull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Christmas uniqueness</a:t>
            </a:r>
            <a:endParaRPr lang="en-US" dirty="0"/>
          </a:p>
        </p:txBody>
      </p:sp>
      <p:sp>
        <p:nvSpPr>
          <p:cNvPr id="3" name="Content Placeholder 2"/>
          <p:cNvSpPr>
            <a:spLocks noGrp="1"/>
          </p:cNvSpPr>
          <p:nvPr>
            <p:ph idx="1"/>
          </p:nvPr>
        </p:nvSpPr>
        <p:spPr/>
        <p:txBody>
          <a:bodyPr>
            <a:normAutofit/>
          </a:bodyPr>
          <a:lstStyle/>
          <a:p>
            <a:r>
              <a:rPr lang="en-US" dirty="0" smtClean="0"/>
              <a:t>The night before Christmas the children will place their shoes outside to be filled with treats. The next morning they will be asked what did the baby bring you. The people sometimes decorate with dried branches of coffee shrubs </a:t>
            </a:r>
          </a:p>
          <a:p>
            <a:r>
              <a:rPr lang="en-US" dirty="0" smtClean="0"/>
              <a:t>. </a:t>
            </a:r>
            <a:r>
              <a:rPr lang="en-US" sz="1600" dirty="0" smtClean="0">
                <a:hlinkClick r:id="rId2"/>
              </a:rPr>
              <a:t>http://www.family-christmas-traditions.com/Christmas-traditions-in-Costa-</a:t>
            </a:r>
            <a:r>
              <a:rPr lang="en-US" sz="1400" dirty="0" smtClean="0">
                <a:hlinkClick r:id="rId2"/>
              </a:rPr>
              <a:t>Rica .html</a:t>
            </a:r>
            <a:r>
              <a:rPr lang="en-US" sz="1400" dirty="0" smtClean="0"/>
              <a:t> </a:t>
            </a:r>
            <a:endParaRPr lang="en-US" sz="1400" dirty="0"/>
          </a:p>
        </p:txBody>
      </p:sp>
    </p:spTree>
  </p:cSld>
  <p:clrMapOvr>
    <a:masterClrMapping/>
  </p:clrMapOvr>
  <p:transition>
    <p:pull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358</TotalTime>
  <Words>336</Words>
  <Application>Microsoft Office PowerPoint</Application>
  <PresentationFormat>On-screen Show (4:3)</PresentationFormat>
  <Paragraphs>144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Christmas in Costa Rica</vt:lpstr>
      <vt:lpstr>Costa Rica      Population of Costa Rica 2011 census:4 301 712                             </vt:lpstr>
      <vt:lpstr>Main Language</vt:lpstr>
      <vt:lpstr>Christmas tree</vt:lpstr>
      <vt:lpstr>           Santa’s Replacement                Santa’s Replacement</vt:lpstr>
      <vt:lpstr>Christmas Characters </vt:lpstr>
      <vt:lpstr>Traditional food</vt:lpstr>
      <vt:lpstr>Good and bad</vt:lpstr>
      <vt:lpstr> Christmas uniqueness</vt:lpstr>
      <vt:lpstr>Bibliography</vt:lpstr>
      <vt:lpstr>Bibliography</vt:lpstr>
    </vt:vector>
  </TitlesOfParts>
  <Company>TCRSB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in Costa Rica</dc:title>
  <dc:creator>Drumlin Heights</dc:creator>
  <cp:lastModifiedBy>Drumlin Heights</cp:lastModifiedBy>
  <cp:revision>38</cp:revision>
  <dcterms:created xsi:type="dcterms:W3CDTF">2012-11-14T16:20:03Z</dcterms:created>
  <dcterms:modified xsi:type="dcterms:W3CDTF">2012-12-12T15:29:32Z</dcterms:modified>
</cp:coreProperties>
</file>