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8"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741E872-AD6F-44BB-9F44-8DEB1E5C0587}" type="datetimeFigureOut">
              <a:rPr lang="en-US" smtClean="0"/>
              <a:pPr/>
              <a:t>12/11/2012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F5AEB5-CA7E-4CF8-B293-F03E6CA357A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41E872-AD6F-44BB-9F44-8DEB1E5C0587}" type="datetimeFigureOut">
              <a:rPr lang="en-US" smtClean="0"/>
              <a:pPr/>
              <a:t>12/11/2012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F5AEB5-CA7E-4CF8-B293-F03E6CA357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41E872-AD6F-44BB-9F44-8DEB1E5C0587}" type="datetimeFigureOut">
              <a:rPr lang="en-US" smtClean="0"/>
              <a:pPr/>
              <a:t>12/11/2012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F5AEB5-CA7E-4CF8-B293-F03E6CA357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41E872-AD6F-44BB-9F44-8DEB1E5C0587}" type="datetimeFigureOut">
              <a:rPr lang="en-US" smtClean="0"/>
              <a:pPr/>
              <a:t>12/11/2012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F5AEB5-CA7E-4CF8-B293-F03E6CA357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41E872-AD6F-44BB-9F44-8DEB1E5C0587}" type="datetimeFigureOut">
              <a:rPr lang="en-US" smtClean="0"/>
              <a:pPr/>
              <a:t>12/11/2012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F5AEB5-CA7E-4CF8-B293-F03E6CA357A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741E872-AD6F-44BB-9F44-8DEB1E5C0587}" type="datetimeFigureOut">
              <a:rPr lang="en-US" smtClean="0"/>
              <a:pPr/>
              <a:t>12/11/2012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F5AEB5-CA7E-4CF8-B293-F03E6CA357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741E872-AD6F-44BB-9F44-8DEB1E5C0587}" type="datetimeFigureOut">
              <a:rPr lang="en-US" smtClean="0"/>
              <a:pPr/>
              <a:t>12/11/2012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F5AEB5-CA7E-4CF8-B293-F03E6CA357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741E872-AD6F-44BB-9F44-8DEB1E5C0587}" type="datetimeFigureOut">
              <a:rPr lang="en-US" smtClean="0"/>
              <a:pPr/>
              <a:t>12/11/2012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F5AEB5-CA7E-4CF8-B293-F03E6CA357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41E872-AD6F-44BB-9F44-8DEB1E5C0587}" type="datetimeFigureOut">
              <a:rPr lang="en-US" smtClean="0"/>
              <a:pPr/>
              <a:t>12/11/2012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F5AEB5-CA7E-4CF8-B293-F03E6CA357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41E872-AD6F-44BB-9F44-8DEB1E5C0587}" type="datetimeFigureOut">
              <a:rPr lang="en-US" smtClean="0"/>
              <a:pPr/>
              <a:t>12/11/2012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F5AEB5-CA7E-4CF8-B293-F03E6CA357A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41E872-AD6F-44BB-9F44-8DEB1E5C0587}" type="datetimeFigureOut">
              <a:rPr lang="en-US" smtClean="0"/>
              <a:pPr/>
              <a:t>12/11/2012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F5AEB5-CA7E-4CF8-B293-F03E6CA357A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41E872-AD6F-44BB-9F44-8DEB1E5C0587}" type="datetimeFigureOut">
              <a:rPr lang="en-US" smtClean="0"/>
              <a:pPr/>
              <a:t>12/11/2012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F5AEB5-CA7E-4CF8-B293-F03E6CA357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google.ca/url?url=http://www.timeanddate.com/calendar/&amp;rct=j&amp;sa=X&amp;ei=BhKlUKKjCbS80QHm0YH4Ag&amp;ved=0CCMQ6QUoADAA&amp;q=christmas+day+in+finland&amp;usg=AFQjCNGSeB6651mPOgo8u4nXHDan1JN25A" TargetMode="External"/><Relationship Id="rId7" Type="http://schemas.openxmlformats.org/officeDocument/2006/relationships/hyperlink" Target="http://goscandinavia.about.com/od/christmastraditions/qt/xmasfinland.htm" TargetMode="External"/><Relationship Id="rId2" Type="http://schemas.openxmlformats.org/officeDocument/2006/relationships/hyperlink" Target="http://www.evi.com/q/population_of_finland_2011" TargetMode="External"/><Relationship Id="rId1" Type="http://schemas.openxmlformats.org/officeDocument/2006/relationships/slideLayout" Target="../slideLayouts/slideLayout2.xml"/><Relationship Id="rId6" Type="http://schemas.openxmlformats.org/officeDocument/2006/relationships/hyperlink" Target="0.0.0.0.391.2330.2-8j1.9.0...0.0...1c.1.dj3vuroI96E&amp;bav=on.2,or.r_gc.r_pw.&amp;fp=9168ffc1b4d21d5f&amp;bpcl=38625945&amp;biw=1024&amp;bih=571" TargetMode="External"/><Relationship Id="rId5" Type="http://schemas.openxmlformats.org/officeDocument/2006/relationships/hyperlink" Target="http://www.google.ca/url?url=http://www.timeanddate.com/holidays/finland&amp;rct=j&amp;sa=X&amp;ei=BhKlUKKjCbS80QHm0YH4Ag&amp;ved=0CCUQ6QUoAjAA&amp;q=christmas+day+in+finland&amp;usg=AFQjCNHc4-x9YrIjWl88VNADuVQmncuJqQ" TargetMode="External"/><Relationship Id="rId4" Type="http://schemas.openxmlformats.org/officeDocument/2006/relationships/hyperlink" Target="http://www.google.ca/url?url=http://www.timeanddate.com/holidays/&amp;rct=j&amp;sa=X&amp;ei=BhKlUKKjCbS80QHm0YH4Ag&amp;ved=0CCQQ6QUoATAA&amp;q=christmas+day+in+finland&amp;usg=AFQjCNFqTMNbhxUE4mzH0l8Df25JpM6bRA"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dlc.fi/~marianna/gourmet/xmas18.htm" TargetMode="External"/><Relationship Id="rId2" Type="http://schemas.openxmlformats.org/officeDocument/2006/relationships/hyperlink" Target="file:///T:\429,r:6,s:0,i:102"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www.evi.com/q/population_of_finland_2011" TargetMode="Externa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hyperlink" Target="http://www.google.ca/imgres?q=flag+of+finland&amp;um=1&amp;hl=en&amp;safe=active&amp;biw=1024&amp;bih=571&amp;tbm=isch&amp;tbnid=E35pTA8vkZ7lgM:&amp;imgrefurl=http://www.highwaygold.co.uk/reference/flags/finlands.html&amp;docid=HuOhnygnJnGwKM&amp;imgurl=http://www.highwaygold.co.uk/images/downloads/flags/reduced/finland.jpg&amp;w=400&amp;h=282&amp;ei=v8KjUIGaJbSC0QGN8ICoAQ&amp;zoom=1&amp;iact=hc&amp;vpx=710&amp;vpy=154&amp;dur=1297&amp;hovh=188&amp;hovw=267&amp;tx=192&amp;ty=99&amp;sig=115706270607557688713&amp;page=2&amp;tbnh=124&amp;tbnw=177&amp;start=15&amp;ndsp=20&amp;ved=1t:429,r:4,s:15,i:131"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dlc.fi/~marianna/gourmet/i_berry.ht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Christmas in Finland </a:t>
            </a:r>
            <a:endParaRPr lang="en-US" dirty="0"/>
          </a:p>
        </p:txBody>
      </p:sp>
      <p:sp>
        <p:nvSpPr>
          <p:cNvPr id="3" name="Subtitle 2"/>
          <p:cNvSpPr>
            <a:spLocks noGrp="1"/>
          </p:cNvSpPr>
          <p:nvPr>
            <p:ph type="subTitle" idx="1"/>
          </p:nvPr>
        </p:nvSpPr>
        <p:spPr/>
        <p:txBody>
          <a:bodyPr>
            <a:normAutofit/>
          </a:bodyPr>
          <a:lstStyle/>
          <a:p>
            <a:r>
              <a:rPr lang="en-US" dirty="0" smtClean="0"/>
              <a:t>By: Ian Fitzgerald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A Finnish tradition is families go to cemeteries and remember the dead and eat porridge  </a:t>
            </a:r>
          </a:p>
          <a:p>
            <a:endParaRPr lang="en-US" sz="1100" dirty="0" smtClean="0"/>
          </a:p>
          <a:p>
            <a:endParaRPr lang="en-US" sz="1100" dirty="0" smtClean="0"/>
          </a:p>
          <a:p>
            <a:endParaRPr lang="en-US" sz="1100" dirty="0" smtClean="0"/>
          </a:p>
          <a:p>
            <a:endParaRPr lang="en-US" sz="1100" dirty="0" smtClean="0"/>
          </a:p>
          <a:p>
            <a:endParaRPr lang="en-US" sz="1100" dirty="0" smtClean="0"/>
          </a:p>
          <a:p>
            <a:endParaRPr lang="en-US" sz="1100" dirty="0" smtClean="0"/>
          </a:p>
          <a:p>
            <a:endParaRPr lang="en-US" sz="1100" dirty="0" smtClean="0"/>
          </a:p>
          <a:p>
            <a:endParaRPr lang="en-US" sz="1100" dirty="0" smtClean="0"/>
          </a:p>
          <a:p>
            <a:endParaRPr lang="en-US" sz="1100" dirty="0" smtClean="0"/>
          </a:p>
          <a:p>
            <a:endParaRPr lang="en-US" sz="1100" dirty="0" smtClean="0"/>
          </a:p>
          <a:p>
            <a:endParaRPr lang="en-US" sz="1100" dirty="0" smtClean="0"/>
          </a:p>
          <a:p>
            <a:endParaRPr lang="en-US" sz="1100" dirty="0" smtClean="0"/>
          </a:p>
          <a:p>
            <a:endParaRPr lang="en-US" sz="1100" dirty="0" smtClean="0"/>
          </a:p>
          <a:p>
            <a:r>
              <a:rPr lang="en-US" sz="1100" dirty="0" smtClean="0"/>
              <a:t>http</a:t>
            </a:r>
            <a:r>
              <a:rPr lang="en-US" sz="1100" dirty="0" smtClean="0"/>
              <a:t>://www.google.ca/#sclient=psy-ab&amp;hl=en&amp;tbo=d&amp;q=unique+christmas+celebrations+in+Finland&amp;oq=unique+christmas+celebrations+in+Finland&amp;gs_l=serp.3..33i29.2531.5937.4.8515.11.9.0.0.0.0.625.3577.2-4j1j1j3.9.0.les%3B..0.0...1c.1.ud78Hiu_4Wo&amp;pbx=1&amp;bav=on.2,or.r_gc.r_pw.&amp;fp=8fc68a86385e9f8e&amp;bpcl=39650382&amp;biw=1024&amp;bih=571 </a:t>
            </a:r>
          </a:p>
          <a:p>
            <a:endParaRPr lang="en-US" dirty="0"/>
          </a:p>
        </p:txBody>
      </p:sp>
      <p:pic>
        <p:nvPicPr>
          <p:cNvPr id="4" name="il_fi" descr="http://t1.gstatic.com/images?q=tbn:ANd9GcQQDXqynR1n9q9egTvyGqWFwKbiuGdU8GslyCrAThMk9MrpF7mDzUf1RRDVxA"/>
          <p:cNvPicPr/>
          <p:nvPr/>
        </p:nvPicPr>
        <p:blipFill>
          <a:blip r:embed="rId2" cstate="print"/>
          <a:srcRect/>
          <a:stretch>
            <a:fillRect/>
          </a:stretch>
        </p:blipFill>
        <p:spPr bwMode="auto">
          <a:xfrm>
            <a:off x="2514600" y="2590800"/>
            <a:ext cx="2621402" cy="2181225"/>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Bibliography</a:t>
            </a:r>
            <a:endParaRPr lang="en-US" dirty="0"/>
          </a:p>
        </p:txBody>
      </p:sp>
      <p:sp>
        <p:nvSpPr>
          <p:cNvPr id="3" name="Content Placeholder 2"/>
          <p:cNvSpPr>
            <a:spLocks noGrp="1"/>
          </p:cNvSpPr>
          <p:nvPr>
            <p:ph idx="1"/>
          </p:nvPr>
        </p:nvSpPr>
        <p:spPr/>
        <p:txBody>
          <a:bodyPr>
            <a:normAutofit fontScale="92500" lnSpcReduction="10000"/>
          </a:bodyPr>
          <a:lstStyle/>
          <a:p>
            <a:r>
              <a:rPr lang="en-US" sz="1050" dirty="0" smtClean="0">
                <a:hlinkClick r:id="rId2"/>
              </a:rPr>
              <a:t>http://www.google.ca/imgres?q=finland+flag&amp;num=10&amp;hl=en&amp;safe=active&amp;biw=1024&amp;bih=571&amp;tbm=isch&amp;tbnid=E35pTA8vkZ7lgM:&amp;imgrefurl=http://www.ishabaydhaba.com/%3Fattachment_id%3D5521&amp;docid=_ndcJxbCQJH1AM&amp;imgurl=http://www.ishabaydhaba.com/wp-content/uploads/2011/09/Finland-flag-2.jpg&amp;w=400&amp;h=282&amp;ei=_yilULWANZSB0AGe2IGICw&amp;zoom=1&amp;iact=hc&amp;vpx=358&amp;vpy=243&amp;dur=13500&amp;hovh=188&amp;hovw=267&amp;tx=102&amp;ty=85&amp;sig=114000714448285661648&amp;page=3&amp;tbnh=127&amp;tbnw=177&amp;start=36&amp;ndsp=20&amp;ved=1t:429,r:12,s:36,i:229www.evi.com/q/population_of_finland_2011</a:t>
            </a:r>
            <a:endParaRPr lang="en-US" sz="1050" dirty="0" smtClean="0"/>
          </a:p>
          <a:p>
            <a:r>
              <a:rPr lang="en-CA" sz="1100" i="1" dirty="0" smtClean="0"/>
              <a:t>www.timeanddate.com › </a:t>
            </a:r>
            <a:r>
              <a:rPr lang="en-CA" sz="1100" i="1" dirty="0" smtClean="0">
                <a:hlinkClick r:id="rId3" action="ppaction://hlinkfile"/>
              </a:rPr>
              <a:t>Calendar</a:t>
            </a:r>
            <a:r>
              <a:rPr lang="en-CA" sz="1100" i="1" dirty="0" smtClean="0"/>
              <a:t> › </a:t>
            </a:r>
            <a:r>
              <a:rPr lang="en-CA" sz="1100" i="1" dirty="0" smtClean="0">
                <a:hlinkClick r:id="rId4" action="ppaction://hlinkfile"/>
              </a:rPr>
              <a:t>Holidays</a:t>
            </a:r>
            <a:r>
              <a:rPr lang="en-CA" sz="1100" i="1" dirty="0" smtClean="0"/>
              <a:t> › </a:t>
            </a:r>
            <a:r>
              <a:rPr lang="en-CA" sz="1100" i="1" dirty="0" smtClean="0">
                <a:hlinkClick r:id="rId5" action="ppaction://hlinkfile"/>
              </a:rPr>
              <a:t>Finland</a:t>
            </a:r>
            <a:endParaRPr lang="en-US" sz="1100" dirty="0" smtClean="0"/>
          </a:p>
          <a:p>
            <a:r>
              <a:rPr lang="en-US" sz="1200" dirty="0" smtClean="0"/>
              <a:t>hhttp://www.google.ca/imgres?q=christmas+in+finland&amp;um=1&amp;hl=en&amp;safe=active&amp;biw=1024&amp;bih=571&amp;tbm=isch&amp;tbnid=PRS8FtNKCRxaVM:&amp;imgrefurl=http://www.esphoneblog.com/2010/12/24/merry-christmas-2010/&amp;docid=sPg4rix8mkM_aM&amp;imgurl=http://cdn.esphoneblog.com/wp-content/uploads/2010/12/Christmas-Tree-Nature102-226431.jpeg&amp;w=1024&amp;h=768&amp;ei=HzClUM2MLMeY0QGPq4CQCQ&amp;zoom=1&amp;iact=rc&amp;dur=156&amp;sig=103437694698914830868&amp;page=2&amp;tbnh=119&amp;tbnw=158&amp;start=17&amp;ndsp=22&amp;ved=1t:429,r:8,s:17,i:150&amp;tx=80&amp;ty=67ttp://www.google.ca/search?num=10&amp;hl=en&amp;safe=active&amp;site=imghp&amp;tbm=isch&amp;source=hp&amp;biw=1024&amp;bih=571&amp;q=christmas&amp;oq=christmas&amp;gs_l=img.1.0.0l5j0i3j0l4.4156.10343.0.12781.9.6.0.3.3.0.297.1062.0j2j3.5.0...0.0...1ac.1.JBXM3Y7LOtA#hl=</a:t>
            </a:r>
            <a:r>
              <a:rPr lang="en-US" sz="1200" dirty="0" err="1" smtClean="0"/>
              <a:t>en&amp;safe</a:t>
            </a:r>
            <a:r>
              <a:rPr lang="en-US" sz="1200" dirty="0" smtClean="0"/>
              <a:t>=</a:t>
            </a:r>
            <a:r>
              <a:rPr lang="en-US" sz="1200" dirty="0" err="1" smtClean="0"/>
              <a:t>active&amp;site</a:t>
            </a:r>
            <a:r>
              <a:rPr lang="en-US" sz="1200" dirty="0" smtClean="0"/>
              <a:t>=</a:t>
            </a:r>
            <a:r>
              <a:rPr lang="en-US" sz="1200" dirty="0" err="1" smtClean="0"/>
              <a:t>imghp&amp;tbm</a:t>
            </a:r>
            <a:r>
              <a:rPr lang="en-US" sz="1200" dirty="0" smtClean="0"/>
              <a:t>=</a:t>
            </a:r>
            <a:r>
              <a:rPr lang="en-US" sz="1200" dirty="0" err="1" smtClean="0"/>
              <a:t>isch&amp;sa</a:t>
            </a:r>
            <a:r>
              <a:rPr lang="en-US" sz="1200" dirty="0" smtClean="0"/>
              <a:t>=1&amp;q=</a:t>
            </a:r>
            <a:r>
              <a:rPr lang="en-US" sz="1200" dirty="0" err="1" smtClean="0"/>
              <a:t>christmas+in+finland&amp;oq</a:t>
            </a:r>
            <a:r>
              <a:rPr lang="en-US" sz="1200" dirty="0" smtClean="0"/>
              <a:t>=</a:t>
            </a:r>
            <a:r>
              <a:rPr lang="en-US" sz="1200" dirty="0" err="1" smtClean="0"/>
              <a:t>christmas+in+finland&amp;gs_l</a:t>
            </a:r>
            <a:r>
              <a:rPr lang="en-US" sz="1200" dirty="0" smtClean="0"/>
              <a:t>=img.3..0j0i24l3j0i5i24l2.2406.6453.0.7484.11.10.</a:t>
            </a:r>
            <a:r>
              <a:rPr lang="en-US" sz="1200" dirty="0" smtClean="0">
                <a:hlinkClick r:id="rId6" action="ppaction://hlinkfile"/>
              </a:rPr>
              <a:t>0.0.0.0.391.2330.2-8j1.9.0...0.0...1c.1.dj3vuroI96E&amp;bav=on.2,or.r_gc.r_pw.&amp;fp=9168ffc1b4d21d5f&amp;bpcl=38625945&amp;biw=1024&amp;bih=571</a:t>
            </a:r>
            <a:endParaRPr lang="en-US" sz="1200" dirty="0" smtClean="0"/>
          </a:p>
          <a:p>
            <a:r>
              <a:rPr lang="en-US" sz="2800" dirty="0" smtClean="0"/>
              <a:t> </a:t>
            </a:r>
            <a:r>
              <a:rPr lang="en-US" sz="1400" dirty="0" smtClean="0">
                <a:hlinkClick r:id="rId7"/>
              </a:rPr>
              <a:t>http://goscandinavia.about.com/od/christmastraditions/qt/xmasfinland.htm</a:t>
            </a:r>
            <a:endParaRPr lang="en-US" sz="1400" dirty="0" smtClean="0"/>
          </a:p>
          <a:p>
            <a:r>
              <a:rPr lang="en-US" sz="1200" dirty="0" smtClean="0"/>
              <a:t>http://www.google.ca/imgres?q=how+do+the+finland+people+merry+christmas&amp;um=1&amp;hl=en&amp;safe=active&amp;sa=N&amp;biw=1024&amp;bih=571&amp;tbm=isch&amp;tbnid=U5b35j_QQOraSM:&amp;imgrefurl=http://www.shutterstock.com/pic-42652546/stock-photo-green-red-and-blue-wood-toy-alphabet-blocks-spelling-hyvaa-joulua-or-merry-christmas-in-finnish.html&amp;docid=6--zwY-28_8lZM&amp;imgurl=http://image.shutterstock.com/display_pic_with_logo/332329/332329,1260597434,1/stock-photo-green-red-and-blue-wood-toy-alphabet-blocks-spelling-hyvaa-joulua-or-merry-christmas-in-finnish-42652546.jpg&amp;w=450&amp;h=319&amp;ei=1jOlUNvsHrKs0AHOiIH4Ag&amp;zoom=1&amp;iact=hc&amp;vpx=710&amp;vpy=132&amp;dur=421&amp;hovh=189&amp;hovw=267&amp;tx=178&amp;ty=83&amp;sig=111346932021872155625&amp;page=1&amp;tbnh=112&amp;tbnw=167&amp;start=0&amp;ndsp=19&amp;ved=1t:429,r:5,s:0,i:85</a:t>
            </a:r>
          </a:p>
          <a:p>
            <a:endParaRPr lang="en-US" sz="1200" dirty="0" smtClean="0"/>
          </a:p>
          <a:p>
            <a:r>
              <a:rPr lang="en-US" sz="1200" dirty="0" smtClean="0"/>
              <a:t>http://en.wikipedia.org/wiki/Santa_Claus red trousers, black leather belt and boots.  </a:t>
            </a:r>
          </a:p>
          <a:p>
            <a:endParaRPr lang="en-US" sz="1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Bibliography     </a:t>
            </a:r>
            <a:r>
              <a:rPr lang="en-US" sz="1600" dirty="0" smtClean="0"/>
              <a:t>pg2</a:t>
            </a:r>
            <a:endParaRPr lang="en-US" dirty="0"/>
          </a:p>
        </p:txBody>
      </p:sp>
      <p:sp>
        <p:nvSpPr>
          <p:cNvPr id="3" name="Content Placeholder 2"/>
          <p:cNvSpPr>
            <a:spLocks noGrp="1"/>
          </p:cNvSpPr>
          <p:nvPr>
            <p:ph idx="1"/>
          </p:nvPr>
        </p:nvSpPr>
        <p:spPr/>
        <p:txBody>
          <a:bodyPr>
            <a:normAutofit/>
          </a:bodyPr>
          <a:lstStyle/>
          <a:p>
            <a:r>
              <a:rPr lang="en-US" sz="1300" dirty="0" smtClean="0"/>
              <a:t>http:</a:t>
            </a:r>
            <a:r>
              <a:rPr lang="en-US" sz="1050" dirty="0" smtClean="0"/>
              <a:t>//www.google.ca/imgres?q=finnish+santa+claus&amp;um=1&amp;hl=en&amp;sa=N&amp;tbo=d&amp;biw=1024&amp;bih=571&amp;tbm=isch&amp;tbnid=-4ECIgG9Y1yaQM:&amp;imgrefurl=http://en.wikipedia.org/wiki/Santa_Claus&amp;docid=QsFqIsnhGnn6eM&amp;imgurl=http://upload.wikimedia.org/wikipedia/commons/thumb/4/42/MerryOldSanta.jpg/200px-MerryOldSanta.jpg&amp;w=200&amp;h=276&amp;ei=-</a:t>
            </a:r>
            <a:r>
              <a:rPr lang="en-US" sz="1050" dirty="0" smtClean="0"/>
              <a:t>CHGUK3EOdGF0QG2zYD4Aw&amp;zoom=1&amp;iact=hc&amp;vpx=2&amp;vpy=105&amp;dur=532&amp;hovh=220&amp;hovw=160&amp;tx=67&amp;ty=120&amp;sig=104564242458030780668&amp;page=1&amp;tbnh=139&amp;tbnw=92&amp;start=0&amp;ndsp=18&amp;ved=1</a:t>
            </a:r>
            <a:r>
              <a:rPr lang="en-US" sz="1050" dirty="0" smtClean="0">
                <a:hlinkClick r:id="rId2"/>
              </a:rPr>
              <a:t>t:429,r:6,s:0,i:102</a:t>
            </a:r>
            <a:endParaRPr lang="en-US" sz="1050" dirty="0" smtClean="0"/>
          </a:p>
          <a:p>
            <a:endParaRPr lang="en-US" sz="1050" dirty="0" smtClean="0"/>
          </a:p>
          <a:p>
            <a:r>
              <a:rPr lang="en-US" sz="1050" dirty="0" smtClean="0"/>
              <a:t>http://en.wikipedia.orkg/wiki/Joulupukkimeans Christmas goat or Yule goat. </a:t>
            </a:r>
            <a:endParaRPr lang="en-US" sz="1050" dirty="0" smtClean="0"/>
          </a:p>
          <a:p>
            <a:endParaRPr lang="en-US" sz="1050" dirty="0" smtClean="0"/>
          </a:p>
          <a:p>
            <a:r>
              <a:rPr lang="en-US" sz="1050" dirty="0" smtClean="0">
                <a:hlinkClick r:id="rId3"/>
              </a:rPr>
              <a:t>http://www.dlc.fi/~</a:t>
            </a:r>
            <a:r>
              <a:rPr lang="en-US" sz="1050" dirty="0" smtClean="0">
                <a:hlinkClick r:id="rId3"/>
              </a:rPr>
              <a:t>marianna/gourmet/xmas18.htm</a:t>
            </a:r>
            <a:endParaRPr lang="en-US" sz="1050" dirty="0" smtClean="0"/>
          </a:p>
          <a:p>
            <a:endParaRPr lang="en-US" sz="1050" dirty="0" smtClean="0"/>
          </a:p>
          <a:p>
            <a:r>
              <a:rPr lang="en-US" sz="1050" dirty="0" smtClean="0"/>
              <a:t>http://www.google.ca/#sclient=psy-ab&amp;hl=en&amp;tbo=d&amp;q=unique+christmas+celebrations+in+Finland&amp;oq=unique+christmas+celebrations+in+Finland&amp;gs_l=serp.3..33i29.2531.5937.4.8515.11.9.0.0.0.0.625.3577.2-4j1j1j3.9.0.les%3B..0.0...1c.1.ud78Hiu_4Wo&amp;pbx=1&amp;bav=on.2,or.r_gc.r_pw.&amp;fp=8fc68a86385e9f8e&amp;bpcl=39650382&amp;biw=1024&amp;bih=571 </a:t>
            </a:r>
          </a:p>
          <a:p>
            <a:endParaRPr lang="en-US" sz="1050" dirty="0" smtClean="0"/>
          </a:p>
          <a:p>
            <a:endParaRPr lang="en-US" sz="1050" dirty="0" smtClean="0"/>
          </a:p>
          <a:p>
            <a:endParaRPr lang="en-US" sz="1050" dirty="0" smtClean="0"/>
          </a:p>
          <a:p>
            <a:endParaRPr lang="en-US" sz="1050" dirty="0" smtClean="0"/>
          </a:p>
          <a:p>
            <a:endParaRPr lang="en-US" sz="1050" dirty="0" smtClean="0"/>
          </a:p>
          <a:p>
            <a:endParaRPr lang="en-US" sz="1050"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47800"/>
          </a:xfrm>
        </p:spPr>
        <p:txBody>
          <a:bodyPr>
            <a:normAutofit/>
          </a:bodyPr>
          <a:lstStyle/>
          <a:p>
            <a:r>
              <a:rPr lang="en-US" dirty="0" smtClean="0"/>
              <a:t>The population, flag and map</a:t>
            </a:r>
            <a:endParaRPr lang="en-US" dirty="0"/>
          </a:p>
        </p:txBody>
      </p:sp>
      <p:sp>
        <p:nvSpPr>
          <p:cNvPr id="3" name="Content Placeholder 2"/>
          <p:cNvSpPr>
            <a:spLocks noGrp="1"/>
          </p:cNvSpPr>
          <p:nvPr>
            <p:ph idx="1"/>
          </p:nvPr>
        </p:nvSpPr>
        <p:spPr>
          <a:xfrm>
            <a:off x="457200" y="5486400"/>
            <a:ext cx="8229600" cy="1143000"/>
          </a:xfrm>
        </p:spPr>
        <p:txBody>
          <a:bodyPr>
            <a:normAutofit/>
          </a:bodyPr>
          <a:lstStyle/>
          <a:p>
            <a:r>
              <a:rPr lang="en-US" sz="1100" dirty="0" smtClean="0">
                <a:hlinkClick r:id="rId2"/>
              </a:rPr>
              <a:t>http://www.google.ca/imgres?q=finland+flag&amp;num=10&amp;hl=en&amp;safe=active&amp;biw=1024&amp;bih=571&amp;tbm=isch&amp;tbnid=E35pTA8vkZ7lgM:&amp;imgrefurl=http://www.ishabaydhaba.com/%3Fattachment_id%3D5521&amp;docid=_ndcJxbCQJH1AM&amp;imgurl=http://www.ishabaydhaba.com/wp-content/uploads/2011/09/Finland-flag-2.jpg&amp;w=400&amp;h=282&amp;ei=_yilULWANZSB0AGe2IGICw&amp;zoom=1&amp;iact=hc&amp;vpx=358&amp;vpy=243&amp;dur=13500&amp;hovh=188&amp;hovw=267&amp;tx=102&amp;ty=85&amp;sig=114000714448285661648&amp;page=3&amp;tbnh=127&amp;tbnw=177&amp;start=36&amp;ndsp=20&amp;ved=1t:429,r:12,s:36,i:229www.evi.com/q/population_of_finland_2011</a:t>
            </a:r>
            <a:endParaRPr lang="en-US" sz="1100" dirty="0" smtClean="0"/>
          </a:p>
        </p:txBody>
      </p:sp>
      <p:pic>
        <p:nvPicPr>
          <p:cNvPr id="4" name="il_fi" descr="http://finland.fi/public/download.aspx?ID=43106&amp;GUID=%7BA33948B5-CBBE-4A2C-946C-EE9023747636%7D"/>
          <p:cNvPicPr/>
          <p:nvPr/>
        </p:nvPicPr>
        <p:blipFill>
          <a:blip r:embed="rId3" cstate="print"/>
          <a:srcRect/>
          <a:stretch>
            <a:fillRect/>
          </a:stretch>
        </p:blipFill>
        <p:spPr bwMode="auto">
          <a:xfrm>
            <a:off x="1143000" y="3048000"/>
            <a:ext cx="2438400" cy="2514600"/>
          </a:xfrm>
          <a:prstGeom prst="rect">
            <a:avLst/>
          </a:prstGeom>
          <a:noFill/>
          <a:ln w="9525">
            <a:noFill/>
            <a:miter lim="800000"/>
            <a:headEnd/>
            <a:tailEnd/>
          </a:ln>
        </p:spPr>
      </p:pic>
      <p:pic>
        <p:nvPicPr>
          <p:cNvPr id="5" name="rg_hi" descr="http://t1.gstatic.com/images?q=tbn:ANd9GcRGp_njcNnvavNrv7x-Myk_c3JSt8ZikDpkTSAaby1ohJBaSS1P">
            <a:hlinkClick r:id="rId4"/>
          </p:cNvPr>
          <p:cNvPicPr/>
          <p:nvPr/>
        </p:nvPicPr>
        <p:blipFill>
          <a:blip r:embed="rId5" cstate="print"/>
          <a:srcRect/>
          <a:stretch>
            <a:fillRect/>
          </a:stretch>
        </p:blipFill>
        <p:spPr bwMode="auto">
          <a:xfrm>
            <a:off x="4191000" y="3352800"/>
            <a:ext cx="3810000" cy="21336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Christmas day</a:t>
            </a:r>
            <a:endParaRPr lang="en-US" dirty="0"/>
          </a:p>
        </p:txBody>
      </p:sp>
      <p:sp>
        <p:nvSpPr>
          <p:cNvPr id="3" name="Content Placeholder 2"/>
          <p:cNvSpPr>
            <a:spLocks noGrp="1"/>
          </p:cNvSpPr>
          <p:nvPr>
            <p:ph idx="1"/>
          </p:nvPr>
        </p:nvSpPr>
        <p:spPr/>
        <p:txBody>
          <a:bodyPr/>
          <a:lstStyle/>
          <a:p>
            <a:r>
              <a:rPr lang="en-US" dirty="0" smtClean="0"/>
              <a:t>In Finland Christmas is celebrated on </a:t>
            </a:r>
            <a:r>
              <a:rPr lang="en-US" sz="2800" dirty="0" smtClean="0"/>
              <a:t>December</a:t>
            </a:r>
            <a:r>
              <a:rPr lang="en-US" dirty="0" smtClean="0"/>
              <a:t> 25</a:t>
            </a:r>
            <a:r>
              <a:rPr lang="en-US" baseline="30000" dirty="0" smtClean="0"/>
              <a:t>th</a:t>
            </a:r>
            <a:r>
              <a:rPr lang="en-US" dirty="0" smtClean="0"/>
              <a:t> in memory of Jesus Christ’s birth. </a:t>
            </a:r>
          </a:p>
          <a:p>
            <a:pPr>
              <a:buNone/>
            </a:pPr>
            <a:r>
              <a:rPr lang="en-US" dirty="0" smtClean="0"/>
              <a:t>   </a:t>
            </a:r>
            <a:endParaRPr lang="en-US" dirty="0"/>
          </a:p>
        </p:txBody>
      </p:sp>
      <p:pic>
        <p:nvPicPr>
          <p:cNvPr id="4" name="il_fi" descr="http://cdn.esphoneblog.com/wp-content/uploads/2010/12/Christmas-Tree-Nature1024-226431.jpeg"/>
          <p:cNvPicPr/>
          <p:nvPr/>
        </p:nvPicPr>
        <p:blipFill>
          <a:blip r:embed="rId2" cstate="print"/>
          <a:srcRect/>
          <a:stretch>
            <a:fillRect/>
          </a:stretch>
        </p:blipFill>
        <p:spPr bwMode="auto">
          <a:xfrm>
            <a:off x="2286000" y="2590800"/>
            <a:ext cx="3505200" cy="2438400"/>
          </a:xfrm>
          <a:prstGeom prst="rect">
            <a:avLst/>
          </a:prstGeom>
          <a:noFill/>
          <a:ln w="9525">
            <a:noFill/>
            <a:miter lim="800000"/>
            <a:headEnd/>
            <a:tailEnd/>
          </a:ln>
        </p:spPr>
      </p:pic>
      <p:sp>
        <p:nvSpPr>
          <p:cNvPr id="5" name="Rectangle 4"/>
          <p:cNvSpPr/>
          <p:nvPr/>
        </p:nvSpPr>
        <p:spPr>
          <a:xfrm>
            <a:off x="3657600" y="5105400"/>
            <a:ext cx="4038600" cy="1615827"/>
          </a:xfrm>
          <a:prstGeom prst="rect">
            <a:avLst/>
          </a:prstGeom>
        </p:spPr>
        <p:txBody>
          <a:bodyPr wrap="square">
            <a:spAutoFit/>
          </a:bodyPr>
          <a:lstStyle/>
          <a:p>
            <a:r>
              <a:rPr lang="en-US" sz="1100" dirty="0" smtClean="0"/>
              <a:t>http://www.google.ca/search?num=10&amp;hl=en&amp;safe=active&amp;site=imghp&amp;tbm=isch&amp;source=hp&amp;biw=1024&amp;bih=571&amp;q=christmas&amp;oq=christmas&amp;gs_l=img.1.0.0l5j0i3j0l4.4156.10343.0.12781.9.6.0.3.3.0.297.1062.0j2j3.5.0...0.0...1ac.1.JBXM3Y7LOtA#hl=</a:t>
            </a:r>
            <a:r>
              <a:rPr lang="en-US" sz="1100" dirty="0" err="1" smtClean="0"/>
              <a:t>en&amp;safe</a:t>
            </a:r>
            <a:r>
              <a:rPr lang="en-US" sz="1100" dirty="0" smtClean="0"/>
              <a:t>=</a:t>
            </a:r>
            <a:r>
              <a:rPr lang="en-US" sz="1100" dirty="0" err="1" smtClean="0"/>
              <a:t>active&amp;site</a:t>
            </a:r>
            <a:r>
              <a:rPr lang="en-US" sz="1100" dirty="0" smtClean="0"/>
              <a:t>=</a:t>
            </a:r>
            <a:r>
              <a:rPr lang="en-US" sz="1100" dirty="0" err="1" smtClean="0"/>
              <a:t>imghp&amp;tbm</a:t>
            </a:r>
            <a:r>
              <a:rPr lang="en-US" sz="1100" dirty="0" smtClean="0"/>
              <a:t>=</a:t>
            </a:r>
            <a:r>
              <a:rPr lang="en-US" sz="1100" dirty="0" err="1" smtClean="0"/>
              <a:t>isch&amp;sa</a:t>
            </a:r>
            <a:r>
              <a:rPr lang="en-US" sz="1100" dirty="0" smtClean="0"/>
              <a:t>=1&amp;q=</a:t>
            </a:r>
            <a:r>
              <a:rPr lang="en-US" sz="1100" dirty="0" err="1" smtClean="0"/>
              <a:t>christmas+in+finland&amp;oq</a:t>
            </a:r>
            <a:r>
              <a:rPr lang="en-US" sz="1100" dirty="0" smtClean="0"/>
              <a:t>=</a:t>
            </a:r>
            <a:r>
              <a:rPr lang="en-US" sz="1100" dirty="0" err="1" smtClean="0"/>
              <a:t>christmas+in+finland&amp;gs_l</a:t>
            </a:r>
            <a:r>
              <a:rPr lang="en-US" sz="1100" dirty="0" smtClean="0"/>
              <a:t>=img.3..0j0i24l3j0i5i24l2.2406.6453.0.7484.11.10.0.0.0.0.391.2330.2-8j1.9.0...0.0...1c.1.dj3vuroI96E&amp;bav=on.2,or.r_gc.r_pw.&amp;fp=9168ffc1b4d21d5f&amp;bpcl=38625945&amp;biw=1024&amp;bih=571</a:t>
            </a:r>
            <a:endParaRPr lang="en-US" sz="11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Finland Language</a:t>
            </a:r>
            <a:endParaRPr lang="en-US" dirty="0"/>
          </a:p>
        </p:txBody>
      </p:sp>
      <p:sp>
        <p:nvSpPr>
          <p:cNvPr id="3" name="Content Placeholder 2"/>
          <p:cNvSpPr>
            <a:spLocks noGrp="1"/>
          </p:cNvSpPr>
          <p:nvPr>
            <p:ph idx="1"/>
          </p:nvPr>
        </p:nvSpPr>
        <p:spPr/>
        <p:txBody>
          <a:bodyPr/>
          <a:lstStyle/>
          <a:p>
            <a:r>
              <a:rPr lang="en-US" dirty="0" smtClean="0"/>
              <a:t>Finland’s main language is called Finnish. They  say Merry Christmas like: Hyvää Joulua </a:t>
            </a:r>
            <a:endParaRPr lang="en-US" dirty="0"/>
          </a:p>
        </p:txBody>
      </p:sp>
      <p:sp>
        <p:nvSpPr>
          <p:cNvPr id="4" name="Rectangle 3"/>
          <p:cNvSpPr/>
          <p:nvPr/>
        </p:nvSpPr>
        <p:spPr>
          <a:xfrm rot="10800000" flipV="1">
            <a:off x="838200" y="4871411"/>
            <a:ext cx="7620000" cy="369332"/>
          </a:xfrm>
          <a:prstGeom prst="rect">
            <a:avLst/>
          </a:prstGeom>
        </p:spPr>
        <p:txBody>
          <a:bodyPr wrap="square">
            <a:spAutoFit/>
          </a:bodyPr>
          <a:lstStyle/>
          <a:p>
            <a:r>
              <a:rPr lang="en-US" dirty="0" smtClean="0"/>
              <a:t>http://goscandinavia.about.com/od/christmastraditions/qt/xmasfinland.htm</a:t>
            </a:r>
            <a:endParaRPr lang="en-US" dirty="0"/>
          </a:p>
        </p:txBody>
      </p:sp>
      <p:pic>
        <p:nvPicPr>
          <p:cNvPr id="5" name="il_fi" descr="http://image.shutterstock.com/display_pic_with_logo/332329/332329,1260597434,1/stock-photo-green-red-and-blue-wood-toy-alphabet-blocks-spelling-hyvaa-joulua-or-merry-christmas-in-finnish-42652546.jpg"/>
          <p:cNvPicPr/>
          <p:nvPr/>
        </p:nvPicPr>
        <p:blipFill>
          <a:blip r:embed="rId2" cstate="print"/>
          <a:srcRect/>
          <a:stretch>
            <a:fillRect/>
          </a:stretch>
        </p:blipFill>
        <p:spPr bwMode="auto">
          <a:xfrm>
            <a:off x="1295400" y="2590800"/>
            <a:ext cx="6477000" cy="2286000"/>
          </a:xfrm>
          <a:prstGeom prst="rect">
            <a:avLst/>
          </a:prstGeom>
          <a:noFill/>
          <a:ln w="9525">
            <a:noFill/>
            <a:miter lim="800000"/>
            <a:headEnd/>
            <a:tailEnd/>
          </a:ln>
        </p:spPr>
      </p:pic>
      <p:sp>
        <p:nvSpPr>
          <p:cNvPr id="6" name="Rectangle 5"/>
          <p:cNvSpPr/>
          <p:nvPr/>
        </p:nvSpPr>
        <p:spPr>
          <a:xfrm>
            <a:off x="1066800" y="5334000"/>
            <a:ext cx="7162800" cy="1169551"/>
          </a:xfrm>
          <a:prstGeom prst="rect">
            <a:avLst/>
          </a:prstGeom>
        </p:spPr>
        <p:txBody>
          <a:bodyPr wrap="square">
            <a:spAutoFit/>
          </a:bodyPr>
          <a:lstStyle/>
          <a:p>
            <a:r>
              <a:rPr lang="en-US" sz="1000" dirty="0" smtClean="0"/>
              <a:t>http://www.google.ca/imgres?q=how+do+the+finland+people+merry+christmas&amp;um=1&amp;hl=en&amp;safe=active&amp;sa=N&amp;biw=1024&amp;bih=571&amp;tbm=isch&amp;tbnid=U5b35j_QQOraSM:&amp;imgrefurl=http://www.shutterstock.com/pic-42652546/stock-photo-green-red-and-blue-wood-toy-alphabet-blocks-spelling-hyvaa-joulua-or-merry-christmas-in-finnish.html&amp;docid=6--zwY-28_8lZM&amp;imgurl=http://image.shutterstock.com/display_pic_with_logo/332329/332329,1260597434,1/stock-photo-green-red-and-blue-wood-toy-alphabet-blocks-spelling-hyvaa-joulua-or-merry-christmas-in-finnish-42652546.jpg&amp;w=450&amp;h=319&amp;ei=1jOlUNvsHrKs0AHOiIH4Ag&amp;zoom=1&amp;iact=hc&amp;vpx=710&amp;vpy=132&amp;dur=421&amp;hovh=189&amp;hovw=267&amp;tx=178&amp;ty=83&amp;sig=111346932021872155625&amp;page=1&amp;tbnh=112&amp;tbnw=167&amp;start=0&amp;ndsp=19&amp;ved=1t:429,r:5,s:0,i:85</a:t>
            </a:r>
            <a:endParaRPr lang="en-US" sz="1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tree </a:t>
            </a:r>
            <a:r>
              <a:rPr lang="en-US" smtClean="0"/>
              <a:t>and decorations</a:t>
            </a:r>
            <a:endParaRPr lang="en-US"/>
          </a:p>
        </p:txBody>
      </p:sp>
      <p:sp>
        <p:nvSpPr>
          <p:cNvPr id="3" name="Content Placeholder 2"/>
          <p:cNvSpPr>
            <a:spLocks noGrp="1"/>
          </p:cNvSpPr>
          <p:nvPr>
            <p:ph idx="1"/>
          </p:nvPr>
        </p:nvSpPr>
        <p:spPr/>
        <p:txBody>
          <a:bodyPr>
            <a:normAutofit fontScale="85000" lnSpcReduction="10000"/>
          </a:bodyPr>
          <a:lstStyle/>
          <a:p>
            <a:r>
              <a:rPr lang="en-US" dirty="0" smtClean="0"/>
              <a:t>The Finnish people used fir trees for Christmas. The trees are cut down and put on sleds and dragged to their house. Finnish trees are decorated with candles and lights with a gold or silver star also with gold ribbons and colored glass balls. </a:t>
            </a:r>
          </a:p>
          <a:p>
            <a:endParaRPr lang="en-US" sz="1600" dirty="0" smtClean="0"/>
          </a:p>
          <a:p>
            <a:endParaRPr lang="en-US" sz="1600" dirty="0" smtClean="0"/>
          </a:p>
          <a:p>
            <a:endParaRPr lang="en-US" sz="1600" dirty="0" smtClean="0"/>
          </a:p>
          <a:p>
            <a:endParaRPr lang="en-US" sz="1600" dirty="0" smtClean="0"/>
          </a:p>
          <a:p>
            <a:endParaRPr lang="en-US" sz="1600" dirty="0" smtClean="0"/>
          </a:p>
          <a:p>
            <a:endParaRPr lang="en-US" sz="1600" dirty="0" smtClean="0"/>
          </a:p>
          <a:p>
            <a:endParaRPr lang="en-US" sz="1600" dirty="0" smtClean="0"/>
          </a:p>
          <a:p>
            <a:endParaRPr lang="en-US" sz="1600" dirty="0" smtClean="0"/>
          </a:p>
          <a:p>
            <a:endParaRPr lang="en-US" sz="1600" dirty="0" smtClean="0"/>
          </a:p>
          <a:p>
            <a:r>
              <a:rPr lang="en-US" sz="1600" dirty="0" smtClean="0"/>
              <a:t>ahttp://www.shttp://www.dlc.fi/~marianna/gourmet/xmas_4.htm antas.net/finnishchristmas.htm </a:t>
            </a:r>
            <a:r>
              <a:rPr lang="en-US" dirty="0" smtClean="0"/>
              <a:t> </a:t>
            </a:r>
            <a:endParaRPr lang="en-US" dirty="0"/>
          </a:p>
        </p:txBody>
      </p:sp>
      <p:pic>
        <p:nvPicPr>
          <p:cNvPr id="4" name="il_fi" descr="http://www.solarnavigator.net/geography/geography_images/Christmas_tree_with_candle_lights.jpg"/>
          <p:cNvPicPr/>
          <p:nvPr/>
        </p:nvPicPr>
        <p:blipFill>
          <a:blip r:embed="rId2" cstate="print"/>
          <a:srcRect/>
          <a:stretch>
            <a:fillRect/>
          </a:stretch>
        </p:blipFill>
        <p:spPr bwMode="auto">
          <a:xfrm>
            <a:off x="2895600" y="3429000"/>
            <a:ext cx="2286000" cy="22860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Finnish Santa Claus</a:t>
            </a:r>
            <a:endParaRPr lang="en-US" dirty="0"/>
          </a:p>
        </p:txBody>
      </p:sp>
      <p:sp>
        <p:nvSpPr>
          <p:cNvPr id="3" name="Content Placeholder 2"/>
          <p:cNvSpPr>
            <a:spLocks noGrp="1"/>
          </p:cNvSpPr>
          <p:nvPr>
            <p:ph idx="1"/>
          </p:nvPr>
        </p:nvSpPr>
        <p:spPr>
          <a:xfrm>
            <a:off x="457200" y="1600200"/>
            <a:ext cx="8229600" cy="4953000"/>
          </a:xfrm>
        </p:spPr>
        <p:txBody>
          <a:bodyPr>
            <a:normAutofit/>
          </a:bodyPr>
          <a:lstStyle/>
          <a:p>
            <a:r>
              <a:rPr lang="en-US" sz="2800" dirty="0" smtClean="0"/>
              <a:t>Santa Claus is called Father Christmas in Finland. Wearing a red coat, white beard, sometimes spectacles, red trousers, black leather boots and belt.</a:t>
            </a:r>
          </a:p>
          <a:p>
            <a:endParaRPr lang="en-US" sz="2800" dirty="0" smtClean="0"/>
          </a:p>
          <a:p>
            <a:endParaRPr lang="en-US" sz="2800" dirty="0" smtClean="0"/>
          </a:p>
          <a:p>
            <a:endParaRPr lang="en-US" sz="2800" dirty="0" smtClean="0"/>
          </a:p>
          <a:p>
            <a:endParaRPr lang="en-US" sz="2800" dirty="0" smtClean="0"/>
          </a:p>
          <a:p>
            <a:pPr>
              <a:buNone/>
            </a:pPr>
            <a:endParaRPr lang="en-US" sz="2800" dirty="0" smtClean="0"/>
          </a:p>
          <a:p>
            <a:pPr>
              <a:buNone/>
            </a:pPr>
            <a:r>
              <a:rPr lang="en-US" sz="1400" dirty="0" smtClean="0"/>
              <a:t>http://en.wikipedia.org/wiki/Santa_Claus red trousers, black leather belt and boots.  </a:t>
            </a:r>
          </a:p>
        </p:txBody>
      </p:sp>
      <p:pic>
        <p:nvPicPr>
          <p:cNvPr id="4" name="il_fi" descr="http://upload.wikimedia.org/wikipedia/commons/thumb/4/42/MerryOldSanta.jpg/200px-MerryOldSanta.jpg"/>
          <p:cNvPicPr/>
          <p:nvPr/>
        </p:nvPicPr>
        <p:blipFill>
          <a:blip r:embed="rId2" cstate="print"/>
          <a:srcRect/>
          <a:stretch>
            <a:fillRect/>
          </a:stretch>
        </p:blipFill>
        <p:spPr bwMode="auto">
          <a:xfrm>
            <a:off x="2743200" y="2895600"/>
            <a:ext cx="2362200" cy="2339531"/>
          </a:xfrm>
          <a:prstGeom prst="rect">
            <a:avLst/>
          </a:prstGeom>
          <a:noFill/>
          <a:ln w="9525">
            <a:noFill/>
            <a:miter lim="800000"/>
            <a:headEnd/>
            <a:tailEnd/>
          </a:ln>
        </p:spPr>
      </p:pic>
      <p:sp>
        <p:nvSpPr>
          <p:cNvPr id="5" name="Rectangle 4"/>
          <p:cNvSpPr/>
          <p:nvPr/>
        </p:nvSpPr>
        <p:spPr>
          <a:xfrm>
            <a:off x="381000" y="5715001"/>
            <a:ext cx="6477000" cy="1223412"/>
          </a:xfrm>
          <a:prstGeom prst="rect">
            <a:avLst/>
          </a:prstGeom>
        </p:spPr>
        <p:txBody>
          <a:bodyPr wrap="square">
            <a:spAutoFit/>
          </a:bodyPr>
          <a:lstStyle/>
          <a:p>
            <a:r>
              <a:rPr lang="en-US" sz="1050" dirty="0" smtClean="0"/>
              <a:t>http://www.google.ca/imgres?q=finnish+santa+claus&amp;um=1&amp;hl=en&amp;sa=N&amp;tbo=d&amp;biw=1024&amp;bih=571&amp;tbm=isch&amp;tbnid=-4ECIgG9Y1yaQM:&amp;imgrefurl=http://en.wikipedia.org/wiki/Santa_Claus&amp;docid=QsFqIsnhGnn6eM&amp;imgurl=http://upload.wikimedia.org/wikipedia/commons/thumb/4/42/MerryOldSanta.jpg/200px-MerryOldSanta.jpg&amp;w=200&amp;h=276&amp;ei=-CHGUK3EOdGF0QG2zYD4Aw&amp;zoom=1&amp;iact=hc&amp;vpx=2&amp;vpy=105&amp;dur=532&amp;hovh=220&amp;hovw=160&amp;tx=67&amp;ty=120&amp;sig=104564242458030780668&amp;page=1&amp;tbnh=139&amp;tbnw=92&amp;start=0&amp;ndsp=18&amp;ved=1t:429,r:6,s:0,i:102</a:t>
            </a:r>
            <a:endParaRPr lang="en-US" sz="105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An important Christmas character is Santa Claus and </a:t>
            </a:r>
            <a:r>
              <a:rPr lang="en-US" dirty="0" smtClean="0"/>
              <a:t>Joulupukki</a:t>
            </a:r>
            <a:r>
              <a:rPr lang="en-US" dirty="0" smtClean="0"/>
              <a:t> </a:t>
            </a:r>
            <a:r>
              <a:rPr lang="en-US" dirty="0" smtClean="0"/>
              <a:t>which</a:t>
            </a:r>
            <a:r>
              <a:rPr lang="en-US" dirty="0" smtClean="0"/>
              <a:t> </a:t>
            </a:r>
            <a:r>
              <a:rPr lang="en-US" dirty="0" smtClean="0"/>
              <a:t>is a Christmas figure which means Christmas goat or Yule goat. </a:t>
            </a:r>
          </a:p>
          <a:p>
            <a:endParaRPr lang="en-US" sz="1400" dirty="0" smtClean="0"/>
          </a:p>
          <a:p>
            <a:endParaRPr lang="en-US" sz="1400" dirty="0" smtClean="0"/>
          </a:p>
          <a:p>
            <a:endParaRPr lang="en-US" sz="1400" dirty="0" smtClean="0"/>
          </a:p>
          <a:p>
            <a:endParaRPr lang="en-US" sz="1400" dirty="0" smtClean="0"/>
          </a:p>
          <a:p>
            <a:endParaRPr lang="en-US" sz="1400" dirty="0" smtClean="0"/>
          </a:p>
          <a:p>
            <a:endParaRPr lang="en-US" sz="1400" dirty="0" smtClean="0"/>
          </a:p>
          <a:p>
            <a:endParaRPr lang="en-US" sz="1400" dirty="0" smtClean="0"/>
          </a:p>
          <a:p>
            <a:endParaRPr lang="en-US" sz="1400" dirty="0" smtClean="0"/>
          </a:p>
          <a:p>
            <a:endParaRPr lang="en-US" sz="1400" dirty="0" smtClean="0"/>
          </a:p>
          <a:p>
            <a:endParaRPr lang="en-US" sz="1400" dirty="0" smtClean="0"/>
          </a:p>
          <a:p>
            <a:r>
              <a:rPr lang="en-US" sz="1400" dirty="0" smtClean="0"/>
              <a:t>http://en.wikipedia.orkg/wiki/Joulupukkimeans Christmas goat or Yule goat. </a:t>
            </a:r>
            <a:endParaRPr lang="en-US" sz="1400" dirty="0"/>
          </a:p>
        </p:txBody>
      </p:sp>
      <p:pic>
        <p:nvPicPr>
          <p:cNvPr id="4" name="il_fi" descr="http://www.kolumbus.fi/rauno.kurvinen/joulu/kuvat/joulupukki.gif"/>
          <p:cNvPicPr/>
          <p:nvPr/>
        </p:nvPicPr>
        <p:blipFill>
          <a:blip r:embed="rId2" cstate="print"/>
          <a:srcRect/>
          <a:stretch>
            <a:fillRect/>
          </a:stretch>
        </p:blipFill>
        <p:spPr bwMode="auto">
          <a:xfrm>
            <a:off x="2590800" y="3200400"/>
            <a:ext cx="2895600" cy="22860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Finnish Christmas food</a:t>
            </a:r>
            <a:endParaRPr lang="en-US" dirty="0"/>
          </a:p>
        </p:txBody>
      </p:sp>
      <p:sp>
        <p:nvSpPr>
          <p:cNvPr id="3" name="Content Placeholder 2"/>
          <p:cNvSpPr>
            <a:spLocks noGrp="1"/>
          </p:cNvSpPr>
          <p:nvPr>
            <p:ph idx="1"/>
          </p:nvPr>
        </p:nvSpPr>
        <p:spPr/>
        <p:txBody>
          <a:bodyPr>
            <a:normAutofit/>
          </a:bodyPr>
          <a:lstStyle/>
          <a:p>
            <a:endParaRPr lang="en-US" sz="1400" i="1" dirty="0" smtClean="0"/>
          </a:p>
          <a:p>
            <a:r>
              <a:rPr lang="en-US" sz="2400" i="1" dirty="0" smtClean="0"/>
              <a:t>One  of a special Christmas foods is marmalades</a:t>
            </a:r>
            <a:r>
              <a:rPr lang="en-US" sz="1400" i="1" dirty="0" smtClean="0"/>
              <a:t>  </a:t>
            </a:r>
            <a:endParaRPr lang="en-US" sz="1400" i="1" dirty="0" smtClean="0"/>
          </a:p>
          <a:p>
            <a:endParaRPr lang="en-US" sz="1400" i="1" dirty="0" smtClean="0"/>
          </a:p>
          <a:p>
            <a:r>
              <a:rPr lang="en-US" sz="1400" i="1" dirty="0" smtClean="0"/>
              <a:t>60 </a:t>
            </a:r>
            <a:r>
              <a:rPr lang="en-US" sz="1400" i="1" dirty="0" smtClean="0"/>
              <a:t>ml thick </a:t>
            </a:r>
            <a:r>
              <a:rPr lang="en-US" sz="1400" i="1" dirty="0" smtClean="0">
                <a:hlinkClick r:id="rId2" action="ppaction://hlinkfile"/>
              </a:rPr>
              <a:t>berry</a:t>
            </a:r>
            <a:r>
              <a:rPr lang="en-US" sz="1400" i="1" dirty="0" smtClean="0"/>
              <a:t> or fruit puree, see instructions below</a:t>
            </a:r>
            <a:br>
              <a:rPr lang="en-US" sz="1400" i="1" dirty="0" smtClean="0"/>
            </a:br>
            <a:r>
              <a:rPr lang="en-US" sz="1400" i="1" dirty="0" smtClean="0"/>
              <a:t>200 ml water</a:t>
            </a:r>
            <a:br>
              <a:rPr lang="en-US" sz="1400" i="1" dirty="0" smtClean="0"/>
            </a:br>
            <a:r>
              <a:rPr lang="en-US" sz="1400" i="1" dirty="0" smtClean="0"/>
              <a:t>0,6 tsp (about 1,6 g) agar-agar powder or 6 g agar-agar strands</a:t>
            </a:r>
            <a:br>
              <a:rPr lang="en-US" sz="1400" i="1" dirty="0" smtClean="0"/>
            </a:br>
            <a:r>
              <a:rPr lang="en-US" sz="1400" i="1" dirty="0" smtClean="0"/>
              <a:t>200 g sugar</a:t>
            </a:r>
            <a:br>
              <a:rPr lang="en-US" sz="1400" i="1" dirty="0" smtClean="0"/>
            </a:br>
            <a:r>
              <a:rPr lang="en-US" sz="1400" i="1" dirty="0" smtClean="0"/>
              <a:t>(a few drops of lemon juice)</a:t>
            </a:r>
            <a:br>
              <a:rPr lang="en-US" sz="1400" i="1" dirty="0" smtClean="0"/>
            </a:br>
            <a:r>
              <a:rPr lang="en-US" sz="1400" i="1" dirty="0" smtClean="0"/>
              <a:t>extra sugar for </a:t>
            </a:r>
            <a:r>
              <a:rPr lang="en-US" sz="1400" i="1" dirty="0" smtClean="0"/>
              <a:t>coating</a:t>
            </a:r>
          </a:p>
          <a:p>
            <a:endParaRPr lang="en-US" sz="1400" dirty="0"/>
          </a:p>
        </p:txBody>
      </p:sp>
      <p:pic>
        <p:nvPicPr>
          <p:cNvPr id="4" name="Picture 3" descr="Marmalade confections"/>
          <p:cNvPicPr/>
          <p:nvPr/>
        </p:nvPicPr>
        <p:blipFill>
          <a:blip r:embed="rId3" cstate="print"/>
          <a:srcRect/>
          <a:stretch>
            <a:fillRect/>
          </a:stretch>
        </p:blipFill>
        <p:spPr bwMode="auto">
          <a:xfrm>
            <a:off x="5562600" y="2514600"/>
            <a:ext cx="2819400" cy="2800350"/>
          </a:xfrm>
          <a:prstGeom prst="rect">
            <a:avLst/>
          </a:prstGeom>
          <a:noFill/>
          <a:ln w="9525">
            <a:noFill/>
            <a:miter lim="800000"/>
            <a:headEnd/>
            <a:tailEnd/>
          </a:ln>
        </p:spPr>
      </p:pic>
      <p:sp>
        <p:nvSpPr>
          <p:cNvPr id="5" name="Rectangle 4"/>
          <p:cNvSpPr/>
          <p:nvPr/>
        </p:nvSpPr>
        <p:spPr>
          <a:xfrm>
            <a:off x="1295400" y="6096000"/>
            <a:ext cx="5562600" cy="261610"/>
          </a:xfrm>
          <a:prstGeom prst="rect">
            <a:avLst/>
          </a:prstGeom>
        </p:spPr>
        <p:txBody>
          <a:bodyPr wrap="square">
            <a:spAutoFit/>
          </a:bodyPr>
          <a:lstStyle/>
          <a:p>
            <a:r>
              <a:rPr lang="en-US" sz="1100" dirty="0" smtClean="0"/>
              <a:t>http://www.dlc.fi/~marianna/gourmet/xmas18.htm</a:t>
            </a:r>
            <a:endParaRPr lang="en-US" sz="11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Bad kids, Good kids</a:t>
            </a:r>
            <a:endParaRPr lang="en-US" dirty="0"/>
          </a:p>
        </p:txBody>
      </p:sp>
      <p:sp>
        <p:nvSpPr>
          <p:cNvPr id="3" name="Content Placeholder 2"/>
          <p:cNvSpPr>
            <a:spLocks noGrp="1"/>
          </p:cNvSpPr>
          <p:nvPr>
            <p:ph idx="1"/>
          </p:nvPr>
        </p:nvSpPr>
        <p:spPr/>
        <p:txBody>
          <a:bodyPr/>
          <a:lstStyle/>
          <a:p>
            <a:r>
              <a:rPr lang="en-US" dirty="0" smtClean="0"/>
              <a:t>Santa Claus rewards good kids with gifts and captures bad kids and brings them to his lair. </a:t>
            </a:r>
            <a:endParaRPr lang="en-US" dirty="0"/>
          </a:p>
        </p:txBody>
      </p:sp>
      <p:pic>
        <p:nvPicPr>
          <p:cNvPr id="4" name="il_fi" descr="http://www.bbc.co.uk/worldservice/learningenglish/communicate/blog/student/images/santa_in_finland.jpg"/>
          <p:cNvPicPr/>
          <p:nvPr/>
        </p:nvPicPr>
        <p:blipFill>
          <a:blip r:embed="rId2" cstate="print"/>
          <a:srcRect/>
          <a:stretch>
            <a:fillRect/>
          </a:stretch>
        </p:blipFill>
        <p:spPr bwMode="auto">
          <a:xfrm>
            <a:off x="2667000" y="2590800"/>
            <a:ext cx="2362200" cy="2590800"/>
          </a:xfrm>
          <a:prstGeom prst="rect">
            <a:avLst/>
          </a:prstGeom>
          <a:noFill/>
          <a:ln w="9525">
            <a:noFill/>
            <a:miter lim="800000"/>
            <a:headEnd/>
            <a:tailEnd/>
          </a:ln>
        </p:spPr>
      </p:pic>
      <p:sp>
        <p:nvSpPr>
          <p:cNvPr id="5" name="Rectangle 4"/>
          <p:cNvSpPr/>
          <p:nvPr/>
        </p:nvSpPr>
        <p:spPr>
          <a:xfrm>
            <a:off x="2286000" y="5334000"/>
            <a:ext cx="4495800" cy="1477328"/>
          </a:xfrm>
          <a:prstGeom prst="rect">
            <a:avLst/>
          </a:prstGeom>
        </p:spPr>
        <p:txBody>
          <a:bodyPr wrap="square">
            <a:spAutoFit/>
          </a:bodyPr>
          <a:lstStyle/>
          <a:p>
            <a:r>
              <a:rPr lang="en-US" sz="1000" dirty="0" smtClean="0"/>
              <a:t>http://www.google.ca/imgres?q=finnish+christmas+bad+kids+and+good+kids&amp;um=1&amp;hl=en&amp;sa=N&amp;tbo=d&amp;biw=1024&amp;bih=571&amp;tbm=isch&amp;tbnid=RrTwbEpVpzdauM:&amp;imgrefurl=http://www.bbc.co.uk/worldservice/learningenglish/communicate/blog/student/archive/2008/12.shtml&amp;docid=pDVJ4rjR17iDvM&amp;imgurl=http://www.bbc.co.uk/worldservice/learningenglish/communicate/blog/student//images/santa_in_finland.jpg&amp;w=248&amp;h=415&amp;ei=gHjHUJPWJsLL0AHA0IGADQ&amp;zoom=1&amp;iact=hc&amp;vpx=321&amp;vpy=144&amp;dur=2953&amp;hovh=291&amp;hovw=173&amp;tx=100&amp;ty=220&amp;sig=104564242458030780668&amp;page=2&amp;tbnh=152&amp;tbnw=88&amp;start=15&amp;ndsp=22&amp;ved=1t:429,r:17,s:0,i:135</a:t>
            </a:r>
            <a:endParaRPr lang="en-US" sz="1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433</TotalTime>
  <Words>445</Words>
  <Application>Microsoft Office PowerPoint</Application>
  <PresentationFormat>On-screen Show (4:3)</PresentationFormat>
  <Paragraphs>90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Christmas in Finland </vt:lpstr>
      <vt:lpstr>The population, flag and map</vt:lpstr>
      <vt:lpstr>Christmas day</vt:lpstr>
      <vt:lpstr>Finland Language</vt:lpstr>
      <vt:lpstr>The tree and decorations</vt:lpstr>
      <vt:lpstr>Finnish Santa Claus</vt:lpstr>
      <vt:lpstr>Slide 7</vt:lpstr>
      <vt:lpstr>Finnish Christmas food</vt:lpstr>
      <vt:lpstr>Bad kids, Good kids</vt:lpstr>
      <vt:lpstr>Slide 10</vt:lpstr>
      <vt:lpstr>Bibliography</vt:lpstr>
      <vt:lpstr>Bibliography     pg2</vt:lpstr>
    </vt:vector>
  </TitlesOfParts>
  <Company>TCRSB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Finland </dc:title>
  <dc:creator>Drumlin Heights</dc:creator>
  <cp:lastModifiedBy>Drumlin Heights</cp:lastModifiedBy>
  <cp:revision>44</cp:revision>
  <dcterms:created xsi:type="dcterms:W3CDTF">2012-11-14T15:54:54Z</dcterms:created>
  <dcterms:modified xsi:type="dcterms:W3CDTF">2012-12-11T18:42:30Z</dcterms:modified>
</cp:coreProperties>
</file>