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0" r:id="rId5"/>
    <p:sldId id="261" r:id="rId6"/>
    <p:sldId id="262" r:id="rId7"/>
    <p:sldId id="263" r:id="rId8"/>
    <p:sldId id="264" r:id="rId9"/>
    <p:sldId id="265" r:id="rId10"/>
    <p:sldId id="266" r:id="rId11"/>
    <p:sldId id="25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F82DE49-2BBA-45FE-B690-A50CCFC16BD8}" type="datetimeFigureOut">
              <a:rPr lang="en-US" smtClean="0"/>
              <a:pPr/>
              <a:t>12/10/2012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4BD0821-4B92-47F1-B7E1-87408DD8E30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F82DE49-2BBA-45FE-B690-A50CCFC16BD8}" type="datetimeFigureOut">
              <a:rPr lang="en-US" smtClean="0"/>
              <a:pPr/>
              <a:t>12/10/2012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BD0821-4B92-47F1-B7E1-87408DD8E30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F82DE49-2BBA-45FE-B690-A50CCFC16BD8}" type="datetimeFigureOut">
              <a:rPr lang="en-US" smtClean="0"/>
              <a:pPr/>
              <a:t>12/10/2012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4BD0821-4B92-47F1-B7E1-87408DD8E30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F82DE49-2BBA-45FE-B690-A50CCFC16BD8}" type="datetimeFigureOut">
              <a:rPr lang="en-US" smtClean="0"/>
              <a:pPr/>
              <a:t>12/10/2012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BD0821-4B92-47F1-B7E1-87408DD8E30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F82DE49-2BBA-45FE-B690-A50CCFC16BD8}" type="datetimeFigureOut">
              <a:rPr lang="en-US" smtClean="0"/>
              <a:pPr/>
              <a:t>12/10/2012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4BD0821-4B92-47F1-B7E1-87408DD8E30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F82DE49-2BBA-45FE-B690-A50CCFC16BD8}" type="datetimeFigureOut">
              <a:rPr lang="en-US" smtClean="0"/>
              <a:pPr/>
              <a:t>12/10/2012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4BD0821-4B92-47F1-B7E1-87408DD8E30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F82DE49-2BBA-45FE-B690-A50CCFC16BD8}" type="datetimeFigureOut">
              <a:rPr lang="en-US" smtClean="0"/>
              <a:pPr/>
              <a:t>12/10/2012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4BD0821-4B92-47F1-B7E1-87408DD8E30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F82DE49-2BBA-45FE-B690-A50CCFC16BD8}" type="datetimeFigureOut">
              <a:rPr lang="en-US" smtClean="0"/>
              <a:pPr/>
              <a:t>12/10/2012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4BD0821-4B92-47F1-B7E1-87408DD8E30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F82DE49-2BBA-45FE-B690-A50CCFC16BD8}" type="datetimeFigureOut">
              <a:rPr lang="en-US" smtClean="0"/>
              <a:pPr/>
              <a:t>12/10/2012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04BD0821-4B92-47F1-B7E1-87408DD8E30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F82DE49-2BBA-45FE-B690-A50CCFC16BD8}" type="datetimeFigureOut">
              <a:rPr lang="en-US" smtClean="0"/>
              <a:pPr/>
              <a:t>12/10/2012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4BD0821-4B92-47F1-B7E1-87408DD8E30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F82DE49-2BBA-45FE-B690-A50CCFC16BD8}" type="datetimeFigureOut">
              <a:rPr lang="en-US" smtClean="0"/>
              <a:pPr/>
              <a:t>12/10/2012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4BD0821-4B92-47F1-B7E1-87408DD8E308}"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F82DE49-2BBA-45FE-B690-A50CCFC16BD8}" type="datetimeFigureOut">
              <a:rPr lang="en-US" smtClean="0"/>
              <a:pPr/>
              <a:t>12/10/2012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4BD0821-4B92-47F1-B7E1-87408DD8E30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christmas.com/pe/1427" TargetMode="External"/><Relationship Id="rId2" Type="http://schemas.openxmlformats.org/officeDocument/2006/relationships/hyperlink" Target="http://www.henry.k12.ga.us/pges/projects/around.htm" TargetMode="External"/><Relationship Id="rId1" Type="http://schemas.openxmlformats.org/officeDocument/2006/relationships/slideLayout" Target="../slideLayouts/slideLayout2.xml"/><Relationship Id="rId5" Type="http://schemas.openxmlformats.org/officeDocument/2006/relationships/hyperlink" Target="http://www.northpole.net/world.htm" TargetMode="External"/><Relationship Id="rId4" Type="http://schemas.openxmlformats.org/officeDocument/2006/relationships/hyperlink" Target="http://www.populationspain.ca/publicdata"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www.northpole.net/world.htm"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www.populationspain.ca/publicdat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christmas.com/pe/1427"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henry.k12.ga.us/pges/projects/around.htm" TargetMode="External"/><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Christmas in Spain</a:t>
            </a:r>
            <a:endParaRPr lang="en-US" dirty="0"/>
          </a:p>
        </p:txBody>
      </p:sp>
      <p:sp>
        <p:nvSpPr>
          <p:cNvPr id="3" name="Subtitle 2"/>
          <p:cNvSpPr>
            <a:spLocks noGrp="1"/>
          </p:cNvSpPr>
          <p:nvPr>
            <p:ph type="subTitle" idx="1"/>
          </p:nvPr>
        </p:nvSpPr>
        <p:spPr/>
        <p:txBody>
          <a:bodyPr/>
          <a:lstStyle/>
          <a:p>
            <a:r>
              <a:rPr lang="en-US" dirty="0" smtClean="0"/>
              <a:t>By. Tanner Swim </a:t>
            </a:r>
          </a:p>
          <a:p>
            <a:r>
              <a:rPr lang="en-US" dirty="0" smtClean="0"/>
              <a:t>Christmas around the world project </a:t>
            </a:r>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4250"/>
                            </p:stCondLst>
                            <p:childTnLst>
                              <p:par>
                                <p:cTn id="13" presetID="25"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8"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3">
                                            <p:txEl>
                                              <p:pRg st="0" end="0"/>
                                            </p:txEl>
                                          </p:spTgt>
                                        </p:tgtEl>
                                      </p:cBhvr>
                                    </p:animEffect>
                                  </p:childTnLst>
                                </p:cTn>
                              </p:par>
                            </p:childTnLst>
                          </p:cTn>
                        </p:par>
                        <p:par>
                          <p:cTn id="23" fill="hold">
                            <p:stCondLst>
                              <p:cond delay="5250"/>
                            </p:stCondLst>
                            <p:childTnLst>
                              <p:par>
                                <p:cTn id="24" presetID="25" presetClass="entr" presetSubtype="0" fill="hold" grpId="0" nodeType="after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7"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8"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9"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30"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31"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2"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3" dur="1000" decel="50000">
                                          <p:stCondLst>
                                            <p:cond delay="0"/>
                                          </p:stCondLst>
                                        </p:cTn>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Unique ways</a:t>
            </a:r>
            <a:endParaRPr lang="en-US" dirty="0"/>
          </a:p>
        </p:txBody>
      </p:sp>
      <p:sp>
        <p:nvSpPr>
          <p:cNvPr id="3" name="Content Placeholder 2"/>
          <p:cNvSpPr>
            <a:spLocks noGrp="1"/>
          </p:cNvSpPr>
          <p:nvPr>
            <p:ph idx="1"/>
          </p:nvPr>
        </p:nvSpPr>
        <p:spPr/>
        <p:txBody>
          <a:bodyPr>
            <a:normAutofit/>
          </a:bodyPr>
          <a:lstStyle/>
          <a:p>
            <a:pPr>
              <a:buNone/>
            </a:pPr>
            <a:r>
              <a:rPr lang="en-US" dirty="0" smtClean="0"/>
              <a:t>1. Most people in Spain go to Midnight Mass or 'La </a:t>
            </a:r>
            <a:r>
              <a:rPr lang="en-US" dirty="0" err="1" smtClean="0"/>
              <a:t>Misa</a:t>
            </a:r>
            <a:r>
              <a:rPr lang="en-US" dirty="0" smtClean="0"/>
              <a:t> Del Gallo' (The Mass of the Rooster). It is called this because a rooster is supposed to have crowed the night that Jesus was born. Most parents celebrate christmas and take christmas very seriously like pray on christmas eve before going to bed or before eating their meal.    </a:t>
            </a:r>
          </a:p>
          <a:p>
            <a:pPr>
              <a:buNone/>
            </a:pPr>
            <a:endParaRPr lang="en-US" dirty="0"/>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1900"/>
                            </p:stCondLst>
                            <p:childTnLst>
                              <p:par>
                                <p:cTn id="12" presetID="26"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p:txBody>
          <a:bodyPr>
            <a:normAutofit/>
          </a:bodyPr>
          <a:lstStyle/>
          <a:p>
            <a:endParaRPr lang="en-US" sz="1800" dirty="0"/>
          </a:p>
          <a:p>
            <a:r>
              <a:rPr lang="en-US" sz="1800" u="sng" dirty="0" smtClean="0">
                <a:hlinkClick r:id="rId2"/>
              </a:rPr>
              <a:t>http://www.henry.k12.ga.us/pges/xmas_around.htm</a:t>
            </a:r>
            <a:endParaRPr lang="en-US" sz="1800" dirty="0" smtClean="0"/>
          </a:p>
          <a:p>
            <a:endParaRPr lang="en-US" sz="1800" dirty="0" smtClean="0"/>
          </a:p>
          <a:p>
            <a:r>
              <a:rPr lang="en-US" sz="1800" dirty="0" smtClean="0"/>
              <a:t>www.christmas </a:t>
            </a:r>
            <a:r>
              <a:rPr lang="en-US" sz="1800" dirty="0" err="1" smtClean="0"/>
              <a:t>feats.sapinchristmas</a:t>
            </a:r>
            <a:r>
              <a:rPr lang="en-US" sz="1800" dirty="0" smtClean="0"/>
              <a:t> </a:t>
            </a:r>
          </a:p>
          <a:p>
            <a:r>
              <a:rPr lang="en-US" sz="1800" dirty="0" smtClean="0"/>
              <a:t>http://wiki.answers.com/Q/What_is_Santa_Claus_called_in_Spain</a:t>
            </a:r>
          </a:p>
          <a:p>
            <a:r>
              <a:rPr lang="en-US" sz="1800" dirty="0" smtClean="0"/>
              <a:t>http://www.santas.net/spanishchristmas.htm</a:t>
            </a:r>
          </a:p>
          <a:p>
            <a:r>
              <a:rPr lang="en-US" sz="1800" dirty="0" smtClean="0"/>
              <a:t>http://www.santas.net/spanishchristmas.htm</a:t>
            </a:r>
          </a:p>
          <a:p>
            <a:r>
              <a:rPr lang="en-US" sz="1800" dirty="0" smtClean="0"/>
              <a:t>http://en.wikipedia.org/wiki/Languages_of_Spain</a:t>
            </a:r>
          </a:p>
          <a:p>
            <a:pPr lvl="0"/>
            <a:r>
              <a:rPr lang="en-US" sz="1800" dirty="0" smtClean="0">
                <a:latin typeface="Arial" pitchFamily="34" charset="0"/>
                <a:ea typeface="Times New Roman" pitchFamily="18" charset="0"/>
                <a:hlinkClick r:id="rId3"/>
              </a:rPr>
              <a:t>http://christmas.com/pe/1427</a:t>
            </a:r>
            <a:endParaRPr lang="en-US" sz="1800" dirty="0" smtClean="0">
              <a:latin typeface="Arial" pitchFamily="34" charset="0"/>
            </a:endParaRPr>
          </a:p>
          <a:p>
            <a:r>
              <a:rPr lang="en-CA" sz="1800" dirty="0" smtClean="0">
                <a:solidFill>
                  <a:schemeClr val="tx1">
                    <a:lumMod val="95000"/>
                    <a:lumOff val="5000"/>
                  </a:schemeClr>
                </a:solidFill>
                <a:hlinkClick r:id="rId4"/>
              </a:rPr>
              <a:t>www.populationspain.ca/publicdata</a:t>
            </a:r>
            <a:endParaRPr lang="en-CA" sz="1800" dirty="0" smtClean="0">
              <a:solidFill>
                <a:schemeClr val="tx1">
                  <a:lumMod val="95000"/>
                  <a:lumOff val="5000"/>
                </a:schemeClr>
              </a:solidFill>
            </a:endParaRPr>
          </a:p>
          <a:p>
            <a:pPr lvl="0"/>
            <a:r>
              <a:rPr lang="en-US" sz="1800" dirty="0" smtClean="0">
                <a:latin typeface="Arial" pitchFamily="34" charset="0"/>
                <a:ea typeface="Times New Roman" pitchFamily="18" charset="0"/>
                <a:hlinkClick r:id="rId5"/>
              </a:rPr>
              <a:t>http://www.northpole.net/world.htm</a:t>
            </a:r>
            <a:endParaRPr lang="en-US" sz="1800" dirty="0" smtClean="0">
              <a:latin typeface="Arial" pitchFamily="34" charset="0"/>
            </a:endParaRPr>
          </a:p>
          <a:p>
            <a:endParaRPr lang="en-CA" sz="1800" dirty="0" smtClean="0">
              <a:solidFill>
                <a:schemeClr val="accent3">
                  <a:lumMod val="50000"/>
                </a:schemeClr>
              </a:solidFill>
            </a:endParaRPr>
          </a:p>
          <a:p>
            <a:endParaRPr lang="en-US" sz="1800" dirty="0" smtClean="0"/>
          </a:p>
          <a:p>
            <a:endParaRPr lang="en-US" sz="1800" dirty="0" smtClean="0"/>
          </a:p>
          <a:p>
            <a:endParaRPr lang="en-US" sz="1800" dirty="0" smtClean="0"/>
          </a:p>
          <a:p>
            <a:endParaRPr lang="en-US" sz="1800" dirty="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239000" cy="1143000"/>
          </a:xfrm>
        </p:spPr>
        <p:txBody>
          <a:bodyPr/>
          <a:lstStyle/>
          <a:p>
            <a:r>
              <a:rPr lang="en-US" dirty="0"/>
              <a:t>M</a:t>
            </a:r>
            <a:r>
              <a:rPr lang="en-US" dirty="0" smtClean="0"/>
              <a:t>aps and flags of </a:t>
            </a:r>
            <a:r>
              <a:rPr lang="en-US" dirty="0"/>
              <a:t>S</a:t>
            </a:r>
            <a:r>
              <a:rPr lang="en-US" dirty="0" smtClean="0"/>
              <a:t>pain</a:t>
            </a:r>
            <a:endParaRPr lang="en-US" dirty="0"/>
          </a:p>
        </p:txBody>
      </p:sp>
      <p:sp>
        <p:nvSpPr>
          <p:cNvPr id="7" name="Content Placeholder 6"/>
          <p:cNvSpPr>
            <a:spLocks noGrp="1"/>
          </p:cNvSpPr>
          <p:nvPr>
            <p:ph idx="1"/>
          </p:nvPr>
        </p:nvSpPr>
        <p:spPr>
          <a:xfrm>
            <a:off x="304800" y="1676400"/>
            <a:ext cx="8305800" cy="4525963"/>
          </a:xfrm>
        </p:spPr>
        <p:txBody>
          <a:bodyPr/>
          <a:lstStyle/>
          <a:p>
            <a:pPr>
              <a:buNone/>
            </a:pPr>
            <a:r>
              <a:rPr lang="en-US" dirty="0" smtClean="0"/>
              <a:t> The map of Spain               The flag of Spain</a:t>
            </a:r>
          </a:p>
          <a:p>
            <a:pPr>
              <a:buNone/>
            </a:pPr>
            <a:r>
              <a:rPr lang="en-US" dirty="0" smtClean="0"/>
              <a:t>                                              </a:t>
            </a:r>
          </a:p>
          <a:p>
            <a:endParaRPr lang="en-US" dirty="0"/>
          </a:p>
          <a:p>
            <a:pPr>
              <a:buNone/>
            </a:pPr>
            <a:endParaRPr lang="en-US" dirty="0"/>
          </a:p>
        </p:txBody>
      </p:sp>
      <p:pic>
        <p:nvPicPr>
          <p:cNvPr id="8" name="Picture 2" descr="D:\My Documents\My Pictures\images.jpg"/>
          <p:cNvPicPr>
            <a:picLocks noChangeAspect="1" noChangeArrowheads="1"/>
          </p:cNvPicPr>
          <p:nvPr/>
        </p:nvPicPr>
        <p:blipFill>
          <a:blip r:embed="rId2" cstate="print"/>
          <a:srcRect/>
          <a:stretch>
            <a:fillRect/>
          </a:stretch>
        </p:blipFill>
        <p:spPr bwMode="auto">
          <a:xfrm>
            <a:off x="914400" y="2286000"/>
            <a:ext cx="2170793" cy="1899444"/>
          </a:xfrm>
          <a:prstGeom prst="rect">
            <a:avLst/>
          </a:prstGeom>
          <a:noFill/>
        </p:spPr>
      </p:pic>
      <p:sp>
        <p:nvSpPr>
          <p:cNvPr id="6" name="TextBox 5"/>
          <p:cNvSpPr txBox="1"/>
          <p:nvPr/>
        </p:nvSpPr>
        <p:spPr>
          <a:xfrm>
            <a:off x="533400" y="4876800"/>
            <a:ext cx="3276600" cy="369332"/>
          </a:xfrm>
          <a:prstGeom prst="rect">
            <a:avLst/>
          </a:prstGeom>
          <a:noFill/>
        </p:spPr>
        <p:txBody>
          <a:bodyPr wrap="square" rtlCol="0">
            <a:spAutoFit/>
          </a:bodyPr>
          <a:lstStyle/>
          <a:p>
            <a:r>
              <a:rPr lang="en-US" dirty="0" smtClean="0"/>
              <a:t> </a:t>
            </a:r>
            <a:endParaRPr lang="en-US" dirty="0" smtClean="0"/>
          </a:p>
        </p:txBody>
      </p:sp>
      <p:pic>
        <p:nvPicPr>
          <p:cNvPr id="3077" name="Picture 5" descr="D:\My Documents\My Pictures\spain.jpg"/>
          <p:cNvPicPr>
            <a:picLocks noChangeAspect="1" noChangeArrowheads="1"/>
          </p:cNvPicPr>
          <p:nvPr/>
        </p:nvPicPr>
        <p:blipFill>
          <a:blip r:embed="rId3" cstate="print"/>
          <a:srcRect/>
          <a:stretch>
            <a:fillRect/>
          </a:stretch>
        </p:blipFill>
        <p:spPr bwMode="auto">
          <a:xfrm>
            <a:off x="5056742" y="2362200"/>
            <a:ext cx="2639458" cy="2190750"/>
          </a:xfrm>
          <a:prstGeom prst="rect">
            <a:avLst/>
          </a:prstGeom>
          <a:noFill/>
        </p:spPr>
      </p:pic>
      <p:sp>
        <p:nvSpPr>
          <p:cNvPr id="10242" name="Rectangle 2"/>
          <p:cNvSpPr>
            <a:spLocks noChangeArrowheads="1"/>
          </p:cNvSpPr>
          <p:nvPr/>
        </p:nvSpPr>
        <p:spPr bwMode="auto">
          <a:xfrm>
            <a:off x="1828800" y="6034445"/>
            <a:ext cx="44196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hlinkClick r:id="rId4"/>
              </a:rPr>
              <a:t>http://www.northpole.net/world.htm</a:t>
            </a:r>
            <a:endParaRPr kumimoji="0" lang="en-US" sz="20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2800"/>
                            </p:stCondLst>
                            <p:childTnLst>
                              <p:par>
                                <p:cTn id="12" presetID="51" presetClass="entr" presetSubtype="0"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770" decel="100000"/>
                                        <p:tgtEl>
                                          <p:spTgt spid="8"/>
                                        </p:tgtEl>
                                      </p:cBhvr>
                                    </p:animEffect>
                                    <p:animScale>
                                      <p:cBhvr>
                                        <p:cTn id="15" dur="770" decel="100000"/>
                                        <p:tgtEl>
                                          <p:spTgt spid="8"/>
                                        </p:tgtEl>
                                      </p:cBhvr>
                                      <p:from x="10000" y="10000"/>
                                      <p:to x="200000" y="450000"/>
                                    </p:animScale>
                                    <p:animScale>
                                      <p:cBhvr>
                                        <p:cTn id="16" dur="1230" accel="100000" fill="hold">
                                          <p:stCondLst>
                                            <p:cond delay="770"/>
                                          </p:stCondLst>
                                        </p:cTn>
                                        <p:tgtEl>
                                          <p:spTgt spid="8"/>
                                        </p:tgtEl>
                                      </p:cBhvr>
                                      <p:from x="200000" y="450000"/>
                                      <p:to x="100000" y="100000"/>
                                    </p:animScale>
                                    <p:set>
                                      <p:cBhvr>
                                        <p:cTn id="17" dur="770" fill="hold"/>
                                        <p:tgtEl>
                                          <p:spTgt spid="8"/>
                                        </p:tgtEl>
                                        <p:attrNameLst>
                                          <p:attrName>ppt_x</p:attrName>
                                        </p:attrNameLst>
                                      </p:cBhvr>
                                      <p:to>
                                        <p:strVal val="(0.5)"/>
                                      </p:to>
                                    </p:set>
                                    <p:anim from="(0.5)" to="(#ppt_x)" calcmode="lin" valueType="num">
                                      <p:cBhvr>
                                        <p:cTn id="18" dur="1230" accel="100000" fill="hold">
                                          <p:stCondLst>
                                            <p:cond delay="770"/>
                                          </p:stCondLst>
                                        </p:cTn>
                                        <p:tgtEl>
                                          <p:spTgt spid="8"/>
                                        </p:tgtEl>
                                        <p:attrNameLst>
                                          <p:attrName>ppt_x</p:attrName>
                                        </p:attrNameLst>
                                      </p:cBhvr>
                                    </p:anim>
                                    <p:set>
                                      <p:cBhvr>
                                        <p:cTn id="19" dur="770" fill="hold"/>
                                        <p:tgtEl>
                                          <p:spTgt spid="8"/>
                                        </p:tgtEl>
                                        <p:attrNameLst>
                                          <p:attrName>ppt_y</p:attrName>
                                        </p:attrNameLst>
                                      </p:cBhvr>
                                      <p:to>
                                        <p:strVal val="(#ppt_y+0.4)"/>
                                      </p:to>
                                    </p:set>
                                    <p:anim from="(#ppt_y+0.4)" to="(#ppt_y)" calcmode="lin" valueType="num">
                                      <p:cBhvr>
                                        <p:cTn id="20" dur="1230" accel="100000" fill="hold">
                                          <p:stCondLst>
                                            <p:cond delay="770"/>
                                          </p:stCondLst>
                                        </p:cTn>
                                        <p:tgtEl>
                                          <p:spTgt spid="8"/>
                                        </p:tgtEl>
                                        <p:attrNameLst>
                                          <p:attrName>ppt_y</p:attrName>
                                        </p:attrNameLst>
                                      </p:cBhvr>
                                    </p:anim>
                                  </p:childTnLst>
                                </p:cTn>
                              </p:par>
                            </p:childTnLst>
                          </p:cTn>
                        </p:par>
                        <p:par>
                          <p:cTn id="21" fill="hold">
                            <p:stCondLst>
                              <p:cond delay="4800"/>
                            </p:stCondLst>
                            <p:childTnLst>
                              <p:par>
                                <p:cTn id="22" presetID="51" presetClass="entr" presetSubtype="0" fill="hold" nodeType="afterEffect">
                                  <p:stCondLst>
                                    <p:cond delay="0"/>
                                  </p:stCondLst>
                                  <p:childTnLst>
                                    <p:set>
                                      <p:cBhvr>
                                        <p:cTn id="23" dur="1" fill="hold">
                                          <p:stCondLst>
                                            <p:cond delay="0"/>
                                          </p:stCondLst>
                                        </p:cTn>
                                        <p:tgtEl>
                                          <p:spTgt spid="3077"/>
                                        </p:tgtEl>
                                        <p:attrNameLst>
                                          <p:attrName>style.visibility</p:attrName>
                                        </p:attrNameLst>
                                      </p:cBhvr>
                                      <p:to>
                                        <p:strVal val="visible"/>
                                      </p:to>
                                    </p:set>
                                    <p:animEffect transition="in" filter="fade">
                                      <p:cBhvr>
                                        <p:cTn id="24" dur="770" decel="100000"/>
                                        <p:tgtEl>
                                          <p:spTgt spid="3077"/>
                                        </p:tgtEl>
                                      </p:cBhvr>
                                    </p:animEffect>
                                    <p:animScale>
                                      <p:cBhvr>
                                        <p:cTn id="25" dur="770" decel="100000"/>
                                        <p:tgtEl>
                                          <p:spTgt spid="3077"/>
                                        </p:tgtEl>
                                      </p:cBhvr>
                                      <p:from x="10000" y="10000"/>
                                      <p:to x="200000" y="450000"/>
                                    </p:animScale>
                                    <p:animScale>
                                      <p:cBhvr>
                                        <p:cTn id="26" dur="1230" accel="100000" fill="hold">
                                          <p:stCondLst>
                                            <p:cond delay="770"/>
                                          </p:stCondLst>
                                        </p:cTn>
                                        <p:tgtEl>
                                          <p:spTgt spid="3077"/>
                                        </p:tgtEl>
                                      </p:cBhvr>
                                      <p:from x="200000" y="450000"/>
                                      <p:to x="100000" y="100000"/>
                                    </p:animScale>
                                    <p:set>
                                      <p:cBhvr>
                                        <p:cTn id="27" dur="770" fill="hold"/>
                                        <p:tgtEl>
                                          <p:spTgt spid="3077"/>
                                        </p:tgtEl>
                                        <p:attrNameLst>
                                          <p:attrName>ppt_x</p:attrName>
                                        </p:attrNameLst>
                                      </p:cBhvr>
                                      <p:to>
                                        <p:strVal val="(0.5)"/>
                                      </p:to>
                                    </p:set>
                                    <p:anim from="(0.5)" to="(#ppt_x)" calcmode="lin" valueType="num">
                                      <p:cBhvr>
                                        <p:cTn id="28" dur="1230" accel="100000" fill="hold">
                                          <p:stCondLst>
                                            <p:cond delay="770"/>
                                          </p:stCondLst>
                                        </p:cTn>
                                        <p:tgtEl>
                                          <p:spTgt spid="3077"/>
                                        </p:tgtEl>
                                        <p:attrNameLst>
                                          <p:attrName>ppt_x</p:attrName>
                                        </p:attrNameLst>
                                      </p:cBhvr>
                                    </p:anim>
                                    <p:set>
                                      <p:cBhvr>
                                        <p:cTn id="29" dur="770" fill="hold"/>
                                        <p:tgtEl>
                                          <p:spTgt spid="3077"/>
                                        </p:tgtEl>
                                        <p:attrNameLst>
                                          <p:attrName>ppt_y</p:attrName>
                                        </p:attrNameLst>
                                      </p:cBhvr>
                                      <p:to>
                                        <p:strVal val="(#ppt_y+0.4)"/>
                                      </p:to>
                                    </p:set>
                                    <p:anim from="(#ppt_y+0.4)" to="(#ppt_y)" calcmode="lin" valueType="num">
                                      <p:cBhvr>
                                        <p:cTn id="30" dur="1230" accel="100000" fill="hold">
                                          <p:stCondLst>
                                            <p:cond delay="770"/>
                                          </p:stCondLst>
                                        </p:cTn>
                                        <p:tgtEl>
                                          <p:spTgt spid="3077"/>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a:t>
            </a:r>
            <a:endParaRPr lang="en-US" dirty="0"/>
          </a:p>
        </p:txBody>
      </p:sp>
      <p:sp>
        <p:nvSpPr>
          <p:cNvPr id="3" name="Content Placeholder 2"/>
          <p:cNvSpPr>
            <a:spLocks noGrp="1"/>
          </p:cNvSpPr>
          <p:nvPr>
            <p:ph idx="1"/>
          </p:nvPr>
        </p:nvSpPr>
        <p:spPr/>
        <p:txBody>
          <a:bodyPr/>
          <a:lstStyle/>
          <a:p>
            <a:r>
              <a:rPr lang="en-US" dirty="0" smtClean="0"/>
              <a:t>The population of Spain is about 47 190 493. On November 7, 2011.   </a:t>
            </a:r>
            <a:endParaRPr lang="en-US" dirty="0"/>
          </a:p>
        </p:txBody>
      </p:sp>
      <p:sp>
        <p:nvSpPr>
          <p:cNvPr id="4" name="TextBox 3"/>
          <p:cNvSpPr txBox="1"/>
          <p:nvPr/>
        </p:nvSpPr>
        <p:spPr>
          <a:xfrm>
            <a:off x="1447800" y="5943600"/>
            <a:ext cx="6096000" cy="523220"/>
          </a:xfrm>
          <a:prstGeom prst="rect">
            <a:avLst/>
          </a:prstGeom>
          <a:noFill/>
        </p:spPr>
        <p:txBody>
          <a:bodyPr wrap="square" rtlCol="0">
            <a:spAutoFit/>
          </a:bodyPr>
          <a:lstStyle/>
          <a:p>
            <a:r>
              <a:rPr lang="en-CA" sz="2800" dirty="0" smtClean="0">
                <a:solidFill>
                  <a:schemeClr val="tx1">
                    <a:lumMod val="95000"/>
                    <a:lumOff val="5000"/>
                  </a:schemeClr>
                </a:solidFill>
                <a:hlinkClick r:id="rId2"/>
              </a:rPr>
              <a:t>www.populationspain.ca/publicdata</a:t>
            </a:r>
            <a:endParaRPr lang="en-CA" sz="2800" dirty="0" smtClean="0">
              <a:solidFill>
                <a:schemeClr val="tx1">
                  <a:lumMod val="95000"/>
                  <a:lumOff val="5000"/>
                </a:schemeClr>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950"/>
                            </p:stCondLst>
                            <p:childTnLst>
                              <p:par>
                                <p:cTn id="13" presetID="35"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anim calcmode="lin" valueType="num">
                                      <p:cBhvr>
                                        <p:cTn id="16"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7"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8"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Date Christmas is on.</a:t>
            </a:r>
            <a:endParaRPr lang="en-US" dirty="0"/>
          </a:p>
        </p:txBody>
      </p:sp>
      <p:sp>
        <p:nvSpPr>
          <p:cNvPr id="3" name="Content Placeholder 2"/>
          <p:cNvSpPr>
            <a:spLocks noGrp="1"/>
          </p:cNvSpPr>
          <p:nvPr>
            <p:ph idx="1"/>
          </p:nvPr>
        </p:nvSpPr>
        <p:spPr/>
        <p:txBody>
          <a:bodyPr/>
          <a:lstStyle/>
          <a:p>
            <a:r>
              <a:rPr lang="en-US" dirty="0" smtClean="0"/>
              <a:t>Spain celebrate Christmas on December 25. The same as Christmas in Canada. Kid and parents wake up when ever they feel. </a:t>
            </a:r>
          </a:p>
          <a:p>
            <a:endParaRPr lang="en-US" dirty="0" smtClean="0"/>
          </a:p>
          <a:p>
            <a:pPr>
              <a:buNone/>
            </a:pPr>
            <a:r>
              <a:rPr lang="en-US" dirty="0" smtClean="0"/>
              <a:t>                             </a:t>
            </a:r>
          </a:p>
          <a:p>
            <a:pPr>
              <a:buNone/>
            </a:pPr>
            <a:r>
              <a:rPr lang="en-US" dirty="0" smtClean="0"/>
              <a:t>                                       </a:t>
            </a:r>
            <a:endParaRPr lang="en-US" dirty="0"/>
          </a:p>
        </p:txBody>
      </p:sp>
      <p:pic>
        <p:nvPicPr>
          <p:cNvPr id="1027" name="Picture 3" descr="D:\My Documents\My Pictures\christmas.jpg"/>
          <p:cNvPicPr>
            <a:picLocks noChangeAspect="1" noChangeArrowheads="1"/>
          </p:cNvPicPr>
          <p:nvPr/>
        </p:nvPicPr>
        <p:blipFill>
          <a:blip r:embed="rId2" cstate="print"/>
          <a:srcRect/>
          <a:stretch>
            <a:fillRect/>
          </a:stretch>
        </p:blipFill>
        <p:spPr bwMode="auto">
          <a:xfrm>
            <a:off x="1714500" y="3686502"/>
            <a:ext cx="4991100" cy="2409497"/>
          </a:xfrm>
          <a:prstGeom prst="rect">
            <a:avLst/>
          </a:prstGeom>
          <a:noFill/>
        </p:spPr>
      </p:pic>
      <p:sp>
        <p:nvSpPr>
          <p:cNvPr id="8193" name="Rectangle 1"/>
          <p:cNvSpPr>
            <a:spLocks noChangeArrowheads="1"/>
          </p:cNvSpPr>
          <p:nvPr/>
        </p:nvSpPr>
        <p:spPr bwMode="auto">
          <a:xfrm>
            <a:off x="1752600" y="6172200"/>
            <a:ext cx="47244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hlinkClick r:id="rId3"/>
              </a:rPr>
              <a:t>http://christmas.com/pe/1427</a:t>
            </a:r>
            <a:endParaRPr kumimoji="0" lang="en-US" sz="24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4750"/>
                            </p:stCondLst>
                            <p:childTnLst>
                              <p:par>
                                <p:cTn id="13" presetID="2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edge">
                                      <p:cBhvr>
                                        <p:cTn id="15" dur="2000"/>
                                        <p:tgtEl>
                                          <p:spTgt spid="3">
                                            <p:txEl>
                                              <p:pRg st="0" end="0"/>
                                            </p:txEl>
                                          </p:spTgt>
                                        </p:tgtEl>
                                      </p:cBhvr>
                                    </p:animEffect>
                                  </p:childTnLst>
                                </p:cTn>
                              </p:par>
                            </p:childTnLst>
                          </p:cTn>
                        </p:par>
                        <p:par>
                          <p:cTn id="16" fill="hold">
                            <p:stCondLst>
                              <p:cond delay="6750"/>
                            </p:stCondLst>
                            <p:childTnLst>
                              <p:par>
                                <p:cTn id="17" presetID="34" presetClass="entr" presetSubtype="0" fill="hold" nodeType="afterEffect">
                                  <p:stCondLst>
                                    <p:cond delay="0"/>
                                  </p:stCondLst>
                                  <p:childTnLst>
                                    <p:set>
                                      <p:cBhvr>
                                        <p:cTn id="18" dur="1" fill="hold">
                                          <p:stCondLst>
                                            <p:cond delay="0"/>
                                          </p:stCondLst>
                                        </p:cTn>
                                        <p:tgtEl>
                                          <p:spTgt spid="1027"/>
                                        </p:tgtEl>
                                        <p:attrNameLst>
                                          <p:attrName>style.visibility</p:attrName>
                                        </p:attrNameLst>
                                      </p:cBhvr>
                                      <p:to>
                                        <p:strVal val="visible"/>
                                      </p:to>
                                    </p:set>
                                    <p:anim from="(-#ppt_w/2)" to="(#ppt_x)" calcmode="lin" valueType="num">
                                      <p:cBhvr>
                                        <p:cTn id="19" dur="1800" fill="hold">
                                          <p:stCondLst>
                                            <p:cond delay="0"/>
                                          </p:stCondLst>
                                        </p:cTn>
                                        <p:tgtEl>
                                          <p:spTgt spid="1027"/>
                                        </p:tgtEl>
                                        <p:attrNameLst>
                                          <p:attrName>ppt_x</p:attrName>
                                        </p:attrNameLst>
                                      </p:cBhvr>
                                    </p:anim>
                                    <p:anim from="0" to="-1.0" calcmode="lin" valueType="num">
                                      <p:cBhvr>
                                        <p:cTn id="20" dur="600" decel="50000" autoRev="1" fill="hold">
                                          <p:stCondLst>
                                            <p:cond delay="1800"/>
                                          </p:stCondLst>
                                        </p:cTn>
                                        <p:tgtEl>
                                          <p:spTgt spid="1027"/>
                                        </p:tgtEl>
                                        <p:attrNameLst>
                                          <p:attrName>xshear</p:attrName>
                                        </p:attrNameLst>
                                      </p:cBhvr>
                                    </p:anim>
                                    <p:animScale>
                                      <p:cBhvr>
                                        <p:cTn id="21" dur="600" decel="100000" autoRev="1" fill="hold">
                                          <p:stCondLst>
                                            <p:cond delay="1800"/>
                                          </p:stCondLst>
                                        </p:cTn>
                                        <p:tgtEl>
                                          <p:spTgt spid="1027"/>
                                        </p:tgtEl>
                                      </p:cBhvr>
                                      <p:from x="100000" y="100000"/>
                                      <p:to x="80000" y="100000"/>
                                    </p:animScale>
                                    <p:anim by="(#ppt_h/3+#ppt_w*0.1)" calcmode="lin" valueType="num">
                                      <p:cBhvr additive="sum">
                                        <p:cTn id="22" dur="600" decel="100000" autoRev="1" fill="hold">
                                          <p:stCondLst>
                                            <p:cond delay="1800"/>
                                          </p:stCondLst>
                                        </p:cTn>
                                        <p:tgtEl>
                                          <p:spTgt spid="1027"/>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Spain's language </a:t>
            </a:r>
            <a:endParaRPr lang="en-US" dirty="0"/>
          </a:p>
        </p:txBody>
      </p:sp>
      <p:sp>
        <p:nvSpPr>
          <p:cNvPr id="3" name="Content Placeholder 2"/>
          <p:cNvSpPr>
            <a:spLocks noGrp="1"/>
          </p:cNvSpPr>
          <p:nvPr>
            <p:ph idx="1"/>
          </p:nvPr>
        </p:nvSpPr>
        <p:spPr/>
        <p:txBody>
          <a:bodyPr/>
          <a:lstStyle/>
          <a:p>
            <a:r>
              <a:rPr lang="en-US" dirty="0" smtClean="0"/>
              <a:t>In Spain the main language is Spanish. Feliz navidad is merry Christmas in Spanish. </a:t>
            </a:r>
            <a:endParaRPr lang="en-US" dirty="0"/>
          </a:p>
        </p:txBody>
      </p:sp>
      <p:sp>
        <p:nvSpPr>
          <p:cNvPr id="6" name="TextBox 5"/>
          <p:cNvSpPr txBox="1"/>
          <p:nvPr/>
        </p:nvSpPr>
        <p:spPr>
          <a:xfrm>
            <a:off x="1828800" y="6172200"/>
            <a:ext cx="5562600" cy="369332"/>
          </a:xfrm>
          <a:prstGeom prst="rect">
            <a:avLst/>
          </a:prstGeom>
          <a:noFill/>
        </p:spPr>
        <p:txBody>
          <a:bodyPr wrap="square" rtlCol="0">
            <a:spAutoFit/>
          </a:bodyPr>
          <a:lstStyle/>
          <a:p>
            <a:r>
              <a:rPr lang="en-US" dirty="0" smtClean="0"/>
              <a:t>http://en.wikipedia.org/wiki/Languages_of_Spain</a:t>
            </a:r>
            <a:endParaRPr lang="en-US"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2400"/>
                            </p:stCondLst>
                            <p:childTnLst>
                              <p:par>
                                <p:cTn id="12" presetID="26"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Tree and decoration </a:t>
            </a:r>
            <a:endParaRPr lang="en-US" dirty="0"/>
          </a:p>
        </p:txBody>
      </p:sp>
      <p:sp>
        <p:nvSpPr>
          <p:cNvPr id="3" name="Content Placeholder 2"/>
          <p:cNvSpPr>
            <a:spLocks noGrp="1"/>
          </p:cNvSpPr>
          <p:nvPr>
            <p:ph idx="1"/>
          </p:nvPr>
        </p:nvSpPr>
        <p:spPr/>
        <p:txBody>
          <a:bodyPr/>
          <a:lstStyle/>
          <a:p>
            <a:r>
              <a:rPr lang="en-US" dirty="0" smtClean="0"/>
              <a:t>In Spain they put trees up in their house. Just like what they do in Canada.</a:t>
            </a:r>
          </a:p>
          <a:p>
            <a:r>
              <a:rPr lang="en-US" dirty="0" smtClean="0"/>
              <a:t> They sometimes make their Christmas ornaments or go out to the stores and buy some ornaments </a:t>
            </a:r>
            <a:r>
              <a:rPr lang="en-US" dirty="0" smtClean="0"/>
              <a:t>to </a:t>
            </a:r>
            <a:r>
              <a:rPr lang="en-US" dirty="0" smtClean="0"/>
              <a:t>put on their tree.     </a:t>
            </a:r>
            <a:endParaRPr lang="en-US" dirty="0"/>
          </a:p>
        </p:txBody>
      </p:sp>
      <p:pic>
        <p:nvPicPr>
          <p:cNvPr id="6" name="Picture 2" descr="D:\My Documents\My Pictures\agreenerchristmastree.gif"/>
          <p:cNvPicPr>
            <a:picLocks noChangeAspect="1" noChangeArrowheads="1"/>
          </p:cNvPicPr>
          <p:nvPr/>
        </p:nvPicPr>
        <p:blipFill>
          <a:blip r:embed="rId2" cstate="print"/>
          <a:srcRect/>
          <a:stretch>
            <a:fillRect/>
          </a:stretch>
        </p:blipFill>
        <p:spPr bwMode="auto">
          <a:xfrm>
            <a:off x="533400" y="3886200"/>
            <a:ext cx="2024063" cy="1696142"/>
          </a:xfrm>
          <a:prstGeom prst="rect">
            <a:avLst/>
          </a:prstGeom>
          <a:noFill/>
        </p:spPr>
      </p:pic>
      <p:graphicFrame>
        <p:nvGraphicFramePr>
          <p:cNvPr id="8" name="Table 7"/>
          <p:cNvGraphicFramePr>
            <a:graphicFrameLocks noGrp="1"/>
          </p:cNvGraphicFramePr>
          <p:nvPr/>
        </p:nvGraphicFramePr>
        <p:xfrm>
          <a:off x="1371600" y="5314950"/>
          <a:ext cx="6324600" cy="1543050"/>
        </p:xfrm>
        <a:graphic>
          <a:graphicData uri="http://schemas.openxmlformats.org/drawingml/2006/table">
            <a:tbl>
              <a:tblPr/>
              <a:tblGrid>
                <a:gridCol w="58024"/>
                <a:gridCol w="6266576"/>
              </a:tblGrid>
              <a:tr h="1543050">
                <a:tc>
                  <a:txBody>
                    <a:bodyPr/>
                    <a:lstStyle/>
                    <a:p>
                      <a:endParaRPr lang="en-US" sz="1800" dirty="0"/>
                    </a:p>
                  </a:txBody>
                  <a:tcPr marL="9525" marR="9525" marT="9525" marB="9525" anchor="ctr">
                    <a:lnL>
                      <a:noFill/>
                    </a:lnL>
                    <a:lnR>
                      <a:noFill/>
                    </a:lnR>
                    <a:lnT>
                      <a:noFill/>
                    </a:lnT>
                    <a:lnB>
                      <a:noFill/>
                    </a:lnB>
                  </a:tcPr>
                </a:tc>
                <a:tc>
                  <a:txBody>
                    <a:bodyPr/>
                    <a:lstStyle/>
                    <a:p>
                      <a:pPr marL="0" marR="0">
                        <a:spcBef>
                          <a:spcPts val="0"/>
                        </a:spcBef>
                        <a:spcAft>
                          <a:spcPts val="0"/>
                        </a:spcAft>
                      </a:pPr>
                      <a:r>
                        <a:rPr lang="en-US" sz="1800" u="sng" dirty="0">
                          <a:solidFill>
                            <a:srgbClr val="0000FF"/>
                          </a:solidFill>
                          <a:latin typeface="Times New Roman"/>
                          <a:ea typeface="Times New Roman"/>
                          <a:hlinkClick r:id="rId3"/>
                        </a:rPr>
                        <a:t>http://www.henry.k12.ga.us/pges/xmas_around.htm</a:t>
                      </a:r>
                      <a:endParaRPr lang="en-US" sz="1800" dirty="0">
                        <a:latin typeface="Times New Roman"/>
                        <a:ea typeface="Times New Roman"/>
                      </a:endParaRPr>
                    </a:p>
                  </a:txBody>
                  <a:tcPr marL="9525" marR="9525" marT="9525" marB="9525" anchor="ctr">
                    <a:lnL>
                      <a:noFill/>
                    </a:lnL>
                    <a:lnR>
                      <a:noFill/>
                    </a:lnR>
                    <a:lnT>
                      <a:noFill/>
                    </a:lnT>
                    <a:lnB>
                      <a:noFill/>
                    </a:lnB>
                  </a:tcPr>
                </a:tc>
              </a:tr>
            </a:tbl>
          </a:graphicData>
        </a:graphic>
      </p:graphicFrame>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fmla="#ppt_w*sin(2.5*pi*$)">
                                          <p:val>
                                            <p:fltVal val="0"/>
                                          </p:val>
                                        </p:tav>
                                        <p:tav tm="100000">
                                          <p:val>
                                            <p:fltVal val="1"/>
                                          </p:val>
                                        </p:tav>
                                      </p:tavLst>
                                    </p:anim>
                                    <p:anim calcmode="lin" valueType="num">
                                      <p:cBhvr>
                                        <p:cTn id="8" dur="3000" fill="hold"/>
                                        <p:tgtEl>
                                          <p:spTgt spid="2"/>
                                        </p:tgtEl>
                                        <p:attrNameLst>
                                          <p:attrName>ppt_h</p:attrName>
                                        </p:attrNameLst>
                                      </p:cBhvr>
                                      <p:tavLst>
                                        <p:tav tm="0">
                                          <p:val>
                                            <p:strVal val="#ppt_h"/>
                                          </p:val>
                                        </p:tav>
                                        <p:tav tm="100000">
                                          <p:val>
                                            <p:strVal val="#ppt_h"/>
                                          </p:val>
                                        </p:tav>
                                      </p:tavLst>
                                    </p:anim>
                                  </p:childTnLst>
                                </p:cTn>
                              </p:par>
                            </p:childTnLst>
                          </p:cTn>
                        </p:par>
                        <p:par>
                          <p:cTn id="9" fill="hold">
                            <p:stCondLst>
                              <p:cond delay="3000"/>
                            </p:stCondLst>
                            <p:childTnLst>
                              <p:par>
                                <p:cTn id="10" presetID="34" presetClass="entr" presetSubtype="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from="(-#ppt_w/2)" to="(#ppt_x)" calcmode="lin" valueType="num">
                                      <p:cBhvr>
                                        <p:cTn id="12" dur="600" fill="hold">
                                          <p:stCondLst>
                                            <p:cond delay="0"/>
                                          </p:stCondLst>
                                        </p:cTn>
                                        <p:tgtEl>
                                          <p:spTgt spid="3">
                                            <p:txEl>
                                              <p:pRg st="0" end="0"/>
                                            </p:txEl>
                                          </p:spTgt>
                                        </p:tgtEl>
                                        <p:attrNameLst>
                                          <p:attrName>ppt_x</p:attrName>
                                        </p:attrNameLst>
                                      </p:cBhvr>
                                    </p:anim>
                                    <p:anim from="0" to="-1.0" calcmode="lin" valueType="num">
                                      <p:cBhvr>
                                        <p:cTn id="13" dur="200" decel="50000" autoRev="1" fill="hold">
                                          <p:stCondLst>
                                            <p:cond delay="600"/>
                                          </p:stCondLst>
                                        </p:cTn>
                                        <p:tgtEl>
                                          <p:spTgt spid="3">
                                            <p:txEl>
                                              <p:pRg st="0" end="0"/>
                                            </p:txEl>
                                          </p:spTgt>
                                        </p:tgtEl>
                                        <p:attrNameLst>
                                          <p:attrName>xshear</p:attrName>
                                        </p:attrNameLst>
                                      </p:cBhvr>
                                    </p:anim>
                                    <p:animScale>
                                      <p:cBhvr>
                                        <p:cTn id="14" dur="200" decel="100000" autoRev="1" fill="hold">
                                          <p:stCondLst>
                                            <p:cond delay="600"/>
                                          </p:stCondLst>
                                        </p:cTn>
                                        <p:tgtEl>
                                          <p:spTgt spid="3">
                                            <p:txEl>
                                              <p:pRg st="0" end="0"/>
                                            </p:txEl>
                                          </p:spTgt>
                                        </p:tgtEl>
                                      </p:cBhvr>
                                      <p:from x="100000" y="100000"/>
                                      <p:to x="80000" y="100000"/>
                                    </p:animScale>
                                    <p:anim by="(#ppt_h/3+#ppt_w*0.1)" calcmode="lin" valueType="num">
                                      <p:cBhvr additive="sum">
                                        <p:cTn id="15" dur="200" decel="100000" autoRev="1" fill="hold">
                                          <p:stCondLst>
                                            <p:cond delay="600"/>
                                          </p:stCondLst>
                                        </p:cTn>
                                        <p:tgtEl>
                                          <p:spTgt spid="3">
                                            <p:txEl>
                                              <p:pRg st="0" end="0"/>
                                            </p:txEl>
                                          </p:spTgt>
                                        </p:tgtEl>
                                        <p:attrNameLst>
                                          <p:attrName>ppt_x</p:attrName>
                                        </p:attrNameLst>
                                      </p:cBhvr>
                                    </p:anim>
                                  </p:childTnLst>
                                </p:cTn>
                              </p:par>
                            </p:childTnLst>
                          </p:cTn>
                        </p:par>
                        <p:par>
                          <p:cTn id="16" fill="hold">
                            <p:stCondLst>
                              <p:cond delay="4000"/>
                            </p:stCondLst>
                            <p:childTnLst>
                              <p:par>
                                <p:cTn id="17" presetID="34"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from="(-#ppt_w/2)" to="(#ppt_x)" calcmode="lin" valueType="num">
                                      <p:cBhvr>
                                        <p:cTn id="19" dur="600" fill="hold">
                                          <p:stCondLst>
                                            <p:cond delay="0"/>
                                          </p:stCondLst>
                                        </p:cTn>
                                        <p:tgtEl>
                                          <p:spTgt spid="3">
                                            <p:txEl>
                                              <p:pRg st="1" end="1"/>
                                            </p:txEl>
                                          </p:spTgt>
                                        </p:tgtEl>
                                        <p:attrNameLst>
                                          <p:attrName>ppt_x</p:attrName>
                                        </p:attrNameLst>
                                      </p:cBhvr>
                                    </p:anim>
                                    <p:anim from="0" to="-1.0" calcmode="lin" valueType="num">
                                      <p:cBhvr>
                                        <p:cTn id="20" dur="200" decel="50000" autoRev="1" fill="hold">
                                          <p:stCondLst>
                                            <p:cond delay="600"/>
                                          </p:stCondLst>
                                        </p:cTn>
                                        <p:tgtEl>
                                          <p:spTgt spid="3">
                                            <p:txEl>
                                              <p:pRg st="1" end="1"/>
                                            </p:txEl>
                                          </p:spTgt>
                                        </p:tgtEl>
                                        <p:attrNameLst>
                                          <p:attrName>xshear</p:attrName>
                                        </p:attrNameLst>
                                      </p:cBhvr>
                                    </p:anim>
                                    <p:animScale>
                                      <p:cBhvr>
                                        <p:cTn id="21" dur="200" decel="100000" autoRev="1" fill="hold">
                                          <p:stCondLst>
                                            <p:cond delay="600"/>
                                          </p:stCondLst>
                                        </p:cTn>
                                        <p:tgtEl>
                                          <p:spTgt spid="3">
                                            <p:txEl>
                                              <p:pRg st="1" end="1"/>
                                            </p:txEl>
                                          </p:spTgt>
                                        </p:tgtEl>
                                      </p:cBhvr>
                                      <p:from x="100000" y="100000"/>
                                      <p:to x="80000" y="100000"/>
                                    </p:animScale>
                                    <p:anim by="(#ppt_h/3+#ppt_w*0.1)" calcmode="lin" valueType="num">
                                      <p:cBhvr additive="sum">
                                        <p:cTn id="22" dur="200" decel="100000" autoRev="1" fill="hold">
                                          <p:stCondLst>
                                            <p:cond delay="600"/>
                                          </p:stCondLst>
                                        </p:cTn>
                                        <p:tgtEl>
                                          <p:spTgt spid="3">
                                            <p:txEl>
                                              <p:pRg st="1" end="1"/>
                                            </p:txEl>
                                          </p:spTgt>
                                        </p:tgtEl>
                                        <p:attrNameLst>
                                          <p:attrName>ppt_x</p:attrName>
                                        </p:attrNameLst>
                                      </p:cBhvr>
                                    </p:anim>
                                  </p:childTnLst>
                                </p:cTn>
                              </p:par>
                            </p:childTnLst>
                          </p:cTn>
                        </p:par>
                        <p:par>
                          <p:cTn id="23" fill="hold">
                            <p:stCondLst>
                              <p:cond delay="5000"/>
                            </p:stCondLst>
                            <p:childTnLst>
                              <p:par>
                                <p:cTn id="24" presetID="35" presetClass="entr" presetSubtype="0"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2000"/>
                                        <p:tgtEl>
                                          <p:spTgt spid="6"/>
                                        </p:tgtEl>
                                      </p:cBhvr>
                                    </p:animEffect>
                                    <p:anim calcmode="lin" valueType="num">
                                      <p:cBhvr>
                                        <p:cTn id="27" dur="2000" fill="hold"/>
                                        <p:tgtEl>
                                          <p:spTgt spid="6"/>
                                        </p:tgtEl>
                                        <p:attrNameLst>
                                          <p:attrName>style.rotation</p:attrName>
                                        </p:attrNameLst>
                                      </p:cBhvr>
                                      <p:tavLst>
                                        <p:tav tm="0">
                                          <p:val>
                                            <p:fltVal val="720"/>
                                          </p:val>
                                        </p:tav>
                                        <p:tav tm="100000">
                                          <p:val>
                                            <p:fltVal val="0"/>
                                          </p:val>
                                        </p:tav>
                                      </p:tavLst>
                                    </p:anim>
                                    <p:anim calcmode="lin" valueType="num">
                                      <p:cBhvr>
                                        <p:cTn id="28" dur="2000" fill="hold"/>
                                        <p:tgtEl>
                                          <p:spTgt spid="6"/>
                                        </p:tgtEl>
                                        <p:attrNameLst>
                                          <p:attrName>ppt_h</p:attrName>
                                        </p:attrNameLst>
                                      </p:cBhvr>
                                      <p:tavLst>
                                        <p:tav tm="0">
                                          <p:val>
                                            <p:fltVal val="0"/>
                                          </p:val>
                                        </p:tav>
                                        <p:tav tm="100000">
                                          <p:val>
                                            <p:strVal val="#ppt_h"/>
                                          </p:val>
                                        </p:tav>
                                      </p:tavLst>
                                    </p:anim>
                                    <p:anim calcmode="lin" valueType="num">
                                      <p:cBhvr>
                                        <p:cTn id="29" dur="2000" fill="hold"/>
                                        <p:tgtEl>
                                          <p:spTgt spid="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Santa Claus </a:t>
            </a:r>
            <a:endParaRPr lang="en-US" dirty="0"/>
          </a:p>
        </p:txBody>
      </p:sp>
      <p:sp>
        <p:nvSpPr>
          <p:cNvPr id="5" name="Content Placeholder 4"/>
          <p:cNvSpPr>
            <a:spLocks noGrp="1"/>
          </p:cNvSpPr>
          <p:nvPr>
            <p:ph idx="1"/>
          </p:nvPr>
        </p:nvSpPr>
        <p:spPr/>
        <p:txBody>
          <a:bodyPr/>
          <a:lstStyle/>
          <a:p>
            <a:pPr>
              <a:buNone/>
            </a:pPr>
            <a:r>
              <a:rPr lang="en-US" dirty="0" smtClean="0"/>
              <a:t>   In Spain Santa claus is called papa noel. Santa claus is dressed in a red coat, black boots, red and white hat and a white beard. He also looks like a old man.  </a:t>
            </a:r>
          </a:p>
        </p:txBody>
      </p:sp>
      <p:pic>
        <p:nvPicPr>
          <p:cNvPr id="1028" name="Picture 4" descr="D:\My Documents\My Pictures\santa-claus-parade-denmark-08a.jpg"/>
          <p:cNvPicPr>
            <a:picLocks noChangeAspect="1" noChangeArrowheads="1"/>
          </p:cNvPicPr>
          <p:nvPr/>
        </p:nvPicPr>
        <p:blipFill>
          <a:blip r:embed="rId2" cstate="print"/>
          <a:srcRect/>
          <a:stretch>
            <a:fillRect/>
          </a:stretch>
        </p:blipFill>
        <p:spPr bwMode="auto">
          <a:xfrm>
            <a:off x="2743200" y="3657600"/>
            <a:ext cx="3124200" cy="2343150"/>
          </a:xfrm>
          <a:prstGeom prst="rect">
            <a:avLst/>
          </a:prstGeom>
          <a:noFill/>
        </p:spPr>
      </p:pic>
      <p:sp>
        <p:nvSpPr>
          <p:cNvPr id="8" name="Rectangle 7"/>
          <p:cNvSpPr/>
          <p:nvPr/>
        </p:nvSpPr>
        <p:spPr>
          <a:xfrm>
            <a:off x="6096000" y="1752600"/>
            <a:ext cx="609600" cy="369332"/>
          </a:xfrm>
          <a:prstGeom prst="rect">
            <a:avLst/>
          </a:prstGeom>
        </p:spPr>
        <p:txBody>
          <a:bodyPr wrap="square">
            <a:spAutoFit/>
          </a:bodyPr>
          <a:lstStyle/>
          <a:p>
            <a:r>
              <a:rPr lang="en-US" dirty="0" smtClean="0"/>
              <a:t> </a:t>
            </a:r>
            <a:endParaRPr lang="en-US" dirty="0"/>
          </a:p>
        </p:txBody>
      </p:sp>
      <p:sp>
        <p:nvSpPr>
          <p:cNvPr id="7" name="TextBox 6"/>
          <p:cNvSpPr txBox="1"/>
          <p:nvPr/>
        </p:nvSpPr>
        <p:spPr>
          <a:xfrm>
            <a:off x="1981200" y="6248400"/>
            <a:ext cx="4572000" cy="369332"/>
          </a:xfrm>
          <a:prstGeom prst="rect">
            <a:avLst/>
          </a:prstGeom>
          <a:noFill/>
        </p:spPr>
        <p:txBody>
          <a:bodyPr wrap="square" rtlCol="0">
            <a:spAutoFit/>
          </a:bodyPr>
          <a:lstStyle/>
          <a:p>
            <a:r>
              <a:rPr lang="en-US" dirty="0" smtClean="0"/>
              <a:t>http://www.santas.net/spanishchristmas.htm</a:t>
            </a:r>
            <a:endParaRPr lang="en-US"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26"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ipe(down)">
                                      <p:cBhvr>
                                        <p:cTn id="11" dur="580">
                                          <p:stCondLst>
                                            <p:cond delay="0"/>
                                          </p:stCondLst>
                                        </p:cTn>
                                        <p:tgtEl>
                                          <p:spTgt spid="5">
                                            <p:txEl>
                                              <p:pRg st="0" end="0"/>
                                            </p:txEl>
                                          </p:spTgt>
                                        </p:tgtEl>
                                      </p:cBhvr>
                                    </p:animEffect>
                                    <p:anim calcmode="lin" valueType="num">
                                      <p:cBhvr>
                                        <p:cTn id="12"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5">
                                            <p:txEl>
                                              <p:pRg st="0" end="0"/>
                                            </p:txEl>
                                          </p:spTgt>
                                        </p:tgtEl>
                                      </p:cBhvr>
                                      <p:to x="100000" y="60000"/>
                                    </p:animScale>
                                    <p:animScale>
                                      <p:cBhvr>
                                        <p:cTn id="18" dur="166" decel="50000">
                                          <p:stCondLst>
                                            <p:cond delay="676"/>
                                          </p:stCondLst>
                                        </p:cTn>
                                        <p:tgtEl>
                                          <p:spTgt spid="5">
                                            <p:txEl>
                                              <p:pRg st="0" end="0"/>
                                            </p:txEl>
                                          </p:spTgt>
                                        </p:tgtEl>
                                      </p:cBhvr>
                                      <p:to x="100000" y="100000"/>
                                    </p:animScale>
                                    <p:animScale>
                                      <p:cBhvr>
                                        <p:cTn id="19" dur="26">
                                          <p:stCondLst>
                                            <p:cond delay="1312"/>
                                          </p:stCondLst>
                                        </p:cTn>
                                        <p:tgtEl>
                                          <p:spTgt spid="5">
                                            <p:txEl>
                                              <p:pRg st="0" end="0"/>
                                            </p:txEl>
                                          </p:spTgt>
                                        </p:tgtEl>
                                      </p:cBhvr>
                                      <p:to x="100000" y="80000"/>
                                    </p:animScale>
                                    <p:animScale>
                                      <p:cBhvr>
                                        <p:cTn id="20" dur="166" decel="50000">
                                          <p:stCondLst>
                                            <p:cond delay="1338"/>
                                          </p:stCondLst>
                                        </p:cTn>
                                        <p:tgtEl>
                                          <p:spTgt spid="5">
                                            <p:txEl>
                                              <p:pRg st="0" end="0"/>
                                            </p:txEl>
                                          </p:spTgt>
                                        </p:tgtEl>
                                      </p:cBhvr>
                                      <p:to x="100000" y="100000"/>
                                    </p:animScale>
                                    <p:animScale>
                                      <p:cBhvr>
                                        <p:cTn id="21" dur="26">
                                          <p:stCondLst>
                                            <p:cond delay="1642"/>
                                          </p:stCondLst>
                                        </p:cTn>
                                        <p:tgtEl>
                                          <p:spTgt spid="5">
                                            <p:txEl>
                                              <p:pRg st="0" end="0"/>
                                            </p:txEl>
                                          </p:spTgt>
                                        </p:tgtEl>
                                      </p:cBhvr>
                                      <p:to x="100000" y="90000"/>
                                    </p:animScale>
                                    <p:animScale>
                                      <p:cBhvr>
                                        <p:cTn id="22" dur="166" decel="50000">
                                          <p:stCondLst>
                                            <p:cond delay="1668"/>
                                          </p:stCondLst>
                                        </p:cTn>
                                        <p:tgtEl>
                                          <p:spTgt spid="5">
                                            <p:txEl>
                                              <p:pRg st="0" end="0"/>
                                            </p:txEl>
                                          </p:spTgt>
                                        </p:tgtEl>
                                      </p:cBhvr>
                                      <p:to x="100000" y="100000"/>
                                    </p:animScale>
                                    <p:animScale>
                                      <p:cBhvr>
                                        <p:cTn id="23" dur="26">
                                          <p:stCondLst>
                                            <p:cond delay="1808"/>
                                          </p:stCondLst>
                                        </p:cTn>
                                        <p:tgtEl>
                                          <p:spTgt spid="5">
                                            <p:txEl>
                                              <p:pRg st="0" end="0"/>
                                            </p:txEl>
                                          </p:spTgt>
                                        </p:tgtEl>
                                      </p:cBhvr>
                                      <p:to x="100000" y="95000"/>
                                    </p:animScale>
                                    <p:animScale>
                                      <p:cBhvr>
                                        <p:cTn id="24" dur="166" decel="50000">
                                          <p:stCondLst>
                                            <p:cond delay="1834"/>
                                          </p:stCondLst>
                                        </p:cTn>
                                        <p:tgtEl>
                                          <p:spTgt spid="5">
                                            <p:txEl>
                                              <p:pRg st="0" end="0"/>
                                            </p:txEl>
                                          </p:spTgt>
                                        </p:tgtEl>
                                      </p:cBhvr>
                                      <p:to x="100000" y="100000"/>
                                    </p:animScale>
                                  </p:childTnLst>
                                </p:cTn>
                              </p:par>
                            </p:childTnLst>
                          </p:cTn>
                        </p:par>
                        <p:par>
                          <p:cTn id="25" fill="hold">
                            <p:stCondLst>
                              <p:cond delay="4000"/>
                            </p:stCondLst>
                            <p:childTnLst>
                              <p:par>
                                <p:cTn id="26" presetID="34" presetClass="entr" presetSubtype="0" fill="hold" nodeType="afterEffect">
                                  <p:stCondLst>
                                    <p:cond delay="0"/>
                                  </p:stCondLst>
                                  <p:childTnLst>
                                    <p:set>
                                      <p:cBhvr>
                                        <p:cTn id="27" dur="1" fill="hold">
                                          <p:stCondLst>
                                            <p:cond delay="0"/>
                                          </p:stCondLst>
                                        </p:cTn>
                                        <p:tgtEl>
                                          <p:spTgt spid="1028"/>
                                        </p:tgtEl>
                                        <p:attrNameLst>
                                          <p:attrName>style.visibility</p:attrName>
                                        </p:attrNameLst>
                                      </p:cBhvr>
                                      <p:to>
                                        <p:strVal val="visible"/>
                                      </p:to>
                                    </p:set>
                                    <p:anim from="(-#ppt_w/2)" to="(#ppt_x)" calcmode="lin" valueType="num">
                                      <p:cBhvr>
                                        <p:cTn id="28" dur="600" fill="hold">
                                          <p:stCondLst>
                                            <p:cond delay="0"/>
                                          </p:stCondLst>
                                        </p:cTn>
                                        <p:tgtEl>
                                          <p:spTgt spid="1028"/>
                                        </p:tgtEl>
                                        <p:attrNameLst>
                                          <p:attrName>ppt_x</p:attrName>
                                        </p:attrNameLst>
                                      </p:cBhvr>
                                    </p:anim>
                                    <p:anim from="0" to="-1.0" calcmode="lin" valueType="num">
                                      <p:cBhvr>
                                        <p:cTn id="29" dur="200" decel="50000" autoRev="1" fill="hold">
                                          <p:stCondLst>
                                            <p:cond delay="600"/>
                                          </p:stCondLst>
                                        </p:cTn>
                                        <p:tgtEl>
                                          <p:spTgt spid="1028"/>
                                        </p:tgtEl>
                                        <p:attrNameLst>
                                          <p:attrName>xshear</p:attrName>
                                        </p:attrNameLst>
                                      </p:cBhvr>
                                    </p:anim>
                                    <p:animScale>
                                      <p:cBhvr>
                                        <p:cTn id="30" dur="200" decel="100000" autoRev="1" fill="hold">
                                          <p:stCondLst>
                                            <p:cond delay="600"/>
                                          </p:stCondLst>
                                        </p:cTn>
                                        <p:tgtEl>
                                          <p:spTgt spid="1028"/>
                                        </p:tgtEl>
                                      </p:cBhvr>
                                      <p:from x="100000" y="100000"/>
                                      <p:to x="80000" y="100000"/>
                                    </p:animScale>
                                    <p:anim by="(#ppt_h/3+#ppt_w*0.1)" calcmode="lin" valueType="num">
                                      <p:cBhvr additive="sum">
                                        <p:cTn id="31" dur="200" decel="100000" autoRev="1" fill="hold">
                                          <p:stCondLst>
                                            <p:cond delay="600"/>
                                          </p:stCondLst>
                                        </p:cTn>
                                        <p:tgtEl>
                                          <p:spTgt spid="102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Who’s important in Christmas</a:t>
            </a:r>
            <a:endParaRPr lang="en-US" dirty="0"/>
          </a:p>
        </p:txBody>
      </p:sp>
      <p:sp>
        <p:nvSpPr>
          <p:cNvPr id="3" name="Content Placeholder 2"/>
          <p:cNvSpPr>
            <a:spLocks noGrp="1"/>
          </p:cNvSpPr>
          <p:nvPr>
            <p:ph idx="1"/>
          </p:nvPr>
        </p:nvSpPr>
        <p:spPr/>
        <p:txBody>
          <a:bodyPr/>
          <a:lstStyle/>
          <a:p>
            <a:r>
              <a:rPr lang="en-US" dirty="0" smtClean="0"/>
              <a:t>The most important character in Spain on Christmas day is papa noel. ( Santa claus ) </a:t>
            </a:r>
          </a:p>
          <a:p>
            <a:r>
              <a:rPr lang="en-US" dirty="0" smtClean="0"/>
              <a:t>The children believe that santa claus comes to your house and slides down the chimney. That’s the only thing they believe in on Christmas eve.    </a:t>
            </a:r>
            <a:endParaRPr lang="en-US" dirty="0"/>
          </a:p>
        </p:txBody>
      </p:sp>
      <p:pic>
        <p:nvPicPr>
          <p:cNvPr id="1027" name="Picture 3" descr="D:\My Documents\My Pictures\images.jpg"/>
          <p:cNvPicPr>
            <a:picLocks noChangeAspect="1" noChangeArrowheads="1"/>
          </p:cNvPicPr>
          <p:nvPr/>
        </p:nvPicPr>
        <p:blipFill>
          <a:blip r:embed="rId2" cstate="print"/>
          <a:srcRect/>
          <a:stretch>
            <a:fillRect/>
          </a:stretch>
        </p:blipFill>
        <p:spPr bwMode="auto">
          <a:xfrm>
            <a:off x="3581400" y="4191001"/>
            <a:ext cx="2009775" cy="1676400"/>
          </a:xfrm>
          <a:prstGeom prst="rect">
            <a:avLst/>
          </a:prstGeom>
          <a:noFill/>
        </p:spPr>
      </p:pic>
      <p:sp>
        <p:nvSpPr>
          <p:cNvPr id="6" name="TextBox 5"/>
          <p:cNvSpPr txBox="1"/>
          <p:nvPr/>
        </p:nvSpPr>
        <p:spPr>
          <a:xfrm>
            <a:off x="1371600" y="6248400"/>
            <a:ext cx="6400800" cy="369332"/>
          </a:xfrm>
          <a:prstGeom prst="rect">
            <a:avLst/>
          </a:prstGeom>
          <a:noFill/>
        </p:spPr>
        <p:txBody>
          <a:bodyPr wrap="square" rtlCol="0">
            <a:spAutoFit/>
          </a:bodyPr>
          <a:lstStyle/>
          <a:p>
            <a:r>
              <a:rPr lang="en-US" dirty="0" smtClean="0"/>
              <a:t>http://wiki.answers.com/Q/What_is_Santa_Claus_called_in_Spain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3400"/>
                            </p:stCondLst>
                            <p:childTnLst>
                              <p:par>
                                <p:cTn id="12" presetID="52"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Scale>
                                      <p:cBhvr>
                                        <p:cTn id="14"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0" end="0"/>
                                            </p:txEl>
                                          </p:spTgt>
                                        </p:tgtEl>
                                        <p:attrNameLst>
                                          <p:attrName>ppt_x</p:attrName>
                                          <p:attrName>ppt_y</p:attrName>
                                        </p:attrNameLst>
                                      </p:cBhvr>
                                    </p:animMotion>
                                    <p:animEffect transition="in" filter="fade">
                                      <p:cBhvr>
                                        <p:cTn id="16" dur="1000"/>
                                        <p:tgtEl>
                                          <p:spTgt spid="3">
                                            <p:txEl>
                                              <p:pRg st="0" end="0"/>
                                            </p:txEl>
                                          </p:spTgt>
                                        </p:tgtEl>
                                      </p:cBhvr>
                                    </p:animEffect>
                                  </p:childTnLst>
                                </p:cTn>
                              </p:par>
                            </p:childTnLst>
                          </p:cTn>
                        </p:par>
                        <p:par>
                          <p:cTn id="17" fill="hold">
                            <p:stCondLst>
                              <p:cond delay="4400"/>
                            </p:stCondLst>
                            <p:childTnLst>
                              <p:par>
                                <p:cTn id="18" presetID="52" presetClass="entr" presetSubtype="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Scale>
                                      <p:cBhvr>
                                        <p:cTn id="20"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1" dur="1000" decel="50000" fill="hold">
                                          <p:stCondLst>
                                            <p:cond delay="0"/>
                                          </p:stCondLst>
                                        </p:cTn>
                                        <p:tgtEl>
                                          <p:spTgt spid="3">
                                            <p:txEl>
                                              <p:pRg st="1" end="1"/>
                                            </p:txEl>
                                          </p:spTgt>
                                        </p:tgtEl>
                                        <p:attrNameLst>
                                          <p:attrName>ppt_x</p:attrName>
                                          <p:attrName>ppt_y</p:attrName>
                                        </p:attrNameLst>
                                      </p:cBhvr>
                                    </p:animMotion>
                                    <p:animEffect transition="in" filter="fade">
                                      <p:cBhvr>
                                        <p:cTn id="22" dur="1000"/>
                                        <p:tgtEl>
                                          <p:spTgt spid="3">
                                            <p:txEl>
                                              <p:pRg st="1" end="1"/>
                                            </p:txEl>
                                          </p:spTgt>
                                        </p:tgtEl>
                                      </p:cBhvr>
                                    </p:animEffect>
                                  </p:childTnLst>
                                </p:cTn>
                              </p:par>
                            </p:childTnLst>
                          </p:cTn>
                        </p:par>
                        <p:par>
                          <p:cTn id="23" fill="hold">
                            <p:stCondLst>
                              <p:cond delay="5400"/>
                            </p:stCondLst>
                            <p:childTnLst>
                              <p:par>
                                <p:cTn id="24" presetID="37" presetClass="entr" presetSubtype="0" fill="hold" nodeType="afterEffect">
                                  <p:stCondLst>
                                    <p:cond delay="0"/>
                                  </p:stCondLst>
                                  <p:childTnLst>
                                    <p:set>
                                      <p:cBhvr>
                                        <p:cTn id="25" dur="1" fill="hold">
                                          <p:stCondLst>
                                            <p:cond delay="0"/>
                                          </p:stCondLst>
                                        </p:cTn>
                                        <p:tgtEl>
                                          <p:spTgt spid="1027"/>
                                        </p:tgtEl>
                                        <p:attrNameLst>
                                          <p:attrName>style.visibility</p:attrName>
                                        </p:attrNameLst>
                                      </p:cBhvr>
                                      <p:to>
                                        <p:strVal val="visible"/>
                                      </p:to>
                                    </p:set>
                                    <p:animEffect transition="in" filter="fade">
                                      <p:cBhvr>
                                        <p:cTn id="26" dur="3000"/>
                                        <p:tgtEl>
                                          <p:spTgt spid="1027"/>
                                        </p:tgtEl>
                                      </p:cBhvr>
                                    </p:animEffect>
                                    <p:anim calcmode="lin" valueType="num">
                                      <p:cBhvr>
                                        <p:cTn id="27" dur="3000" fill="hold"/>
                                        <p:tgtEl>
                                          <p:spTgt spid="1027"/>
                                        </p:tgtEl>
                                        <p:attrNameLst>
                                          <p:attrName>ppt_x</p:attrName>
                                        </p:attrNameLst>
                                      </p:cBhvr>
                                      <p:tavLst>
                                        <p:tav tm="0">
                                          <p:val>
                                            <p:strVal val="#ppt_x"/>
                                          </p:val>
                                        </p:tav>
                                        <p:tav tm="100000">
                                          <p:val>
                                            <p:strVal val="#ppt_x"/>
                                          </p:val>
                                        </p:tav>
                                      </p:tavLst>
                                    </p:anim>
                                    <p:anim calcmode="lin" valueType="num">
                                      <p:cBhvr>
                                        <p:cTn id="28" dur="2700" decel="100000" fill="hold"/>
                                        <p:tgtEl>
                                          <p:spTgt spid="1027"/>
                                        </p:tgtEl>
                                        <p:attrNameLst>
                                          <p:attrName>ppt_y</p:attrName>
                                        </p:attrNameLst>
                                      </p:cBhvr>
                                      <p:tavLst>
                                        <p:tav tm="0">
                                          <p:val>
                                            <p:strVal val="#ppt_y+1"/>
                                          </p:val>
                                        </p:tav>
                                        <p:tav tm="100000">
                                          <p:val>
                                            <p:strVal val="#ppt_y-.03"/>
                                          </p:val>
                                        </p:tav>
                                      </p:tavLst>
                                    </p:anim>
                                    <p:anim calcmode="lin" valueType="num">
                                      <p:cBhvr>
                                        <p:cTn id="29" dur="300" accel="100000" fill="hold">
                                          <p:stCondLst>
                                            <p:cond delay="2700"/>
                                          </p:stCondLst>
                                        </p:cTn>
                                        <p:tgtEl>
                                          <p:spTgt spid="102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a:t>
            </a:r>
            <a:endParaRPr lang="en-US" dirty="0"/>
          </a:p>
        </p:txBody>
      </p:sp>
      <p:sp>
        <p:nvSpPr>
          <p:cNvPr id="3" name="Content Placeholder 2"/>
          <p:cNvSpPr>
            <a:spLocks noGrp="1"/>
          </p:cNvSpPr>
          <p:nvPr>
            <p:ph idx="1"/>
          </p:nvPr>
        </p:nvSpPr>
        <p:spPr/>
        <p:txBody>
          <a:bodyPr>
            <a:noAutofit/>
          </a:bodyPr>
          <a:lstStyle/>
          <a:p>
            <a:r>
              <a:rPr lang="en-US" sz="1400" dirty="0" smtClean="0"/>
              <a:t>In Spanish, Christmas Eve is called "La </a:t>
            </a:r>
            <a:r>
              <a:rPr lang="en-US" sz="1400" dirty="0" err="1" smtClean="0"/>
              <a:t>Noche</a:t>
            </a:r>
            <a:r>
              <a:rPr lang="en-US" sz="1400" dirty="0" smtClean="0"/>
              <a:t> Buena," literally translated as "The Good Night." In Spain it is celebrated with a large family feast, which is eaten late in the evening and can last a couple hours. Some families attend midnight mass before or after, although many families are still finishing dinner around the table at midnight In Spain. 1 pc or ½ k Beef shank with meat </a:t>
            </a:r>
            <a:br>
              <a:rPr lang="en-US" sz="1400" dirty="0" smtClean="0"/>
            </a:br>
            <a:r>
              <a:rPr lang="en-US" sz="1400" dirty="0" smtClean="0"/>
              <a:t>2 tsp Salt</a:t>
            </a:r>
            <a:br>
              <a:rPr lang="en-US" sz="1400" dirty="0" smtClean="0"/>
            </a:br>
            <a:r>
              <a:rPr lang="en-US" sz="1400" dirty="0" smtClean="0"/>
              <a:t>1 pc Chorizo be </a:t>
            </a:r>
            <a:r>
              <a:rPr lang="en-US" sz="1400" dirty="0" err="1" smtClean="0"/>
              <a:t>bilbao</a:t>
            </a:r>
            <a:r>
              <a:rPr lang="en-US" sz="1400" dirty="0" smtClean="0"/>
              <a:t> </a:t>
            </a:r>
            <a:br>
              <a:rPr lang="en-US" sz="1400" dirty="0" smtClean="0"/>
            </a:br>
            <a:r>
              <a:rPr lang="en-US" sz="1400" dirty="0" smtClean="0"/>
              <a:t>1tsp Pepper, ground</a:t>
            </a:r>
            <a:br>
              <a:rPr lang="en-US" sz="1400" dirty="0" smtClean="0"/>
            </a:br>
            <a:r>
              <a:rPr lang="en-US" sz="1400" dirty="0" smtClean="0"/>
              <a:t>½ c Green onions, cut into 5cm length </a:t>
            </a:r>
            <a:br>
              <a:rPr lang="en-US" sz="1400" dirty="0" smtClean="0"/>
            </a:br>
            <a:r>
              <a:rPr lang="en-US" sz="1400" dirty="0" smtClean="0"/>
              <a:t>1 c Green beans, cut into 5 cm length </a:t>
            </a:r>
            <a:br>
              <a:rPr lang="en-US" sz="1400" dirty="0" smtClean="0"/>
            </a:br>
            <a:r>
              <a:rPr lang="en-US" sz="1400" dirty="0" smtClean="0"/>
              <a:t>½ c </a:t>
            </a:r>
            <a:r>
              <a:rPr lang="en-US" sz="1400" dirty="0" err="1" smtClean="0"/>
              <a:t>Kintsay</a:t>
            </a:r>
            <a:r>
              <a:rPr lang="en-US" sz="1400" dirty="0" smtClean="0"/>
              <a:t>, cut </a:t>
            </a:r>
            <a:br>
              <a:rPr lang="en-US" sz="1400" dirty="0" smtClean="0"/>
            </a:br>
            <a:r>
              <a:rPr lang="en-US" sz="1400" dirty="0" smtClean="0"/>
              <a:t>½ c Garbanzos, cooked </a:t>
            </a:r>
            <a:br>
              <a:rPr lang="en-US" sz="1400" dirty="0" smtClean="0"/>
            </a:br>
            <a:r>
              <a:rPr lang="en-US" sz="1400" dirty="0" smtClean="0"/>
              <a:t>8 c Water </a:t>
            </a:r>
            <a:br>
              <a:rPr lang="en-US" sz="1400" dirty="0" smtClean="0"/>
            </a:br>
            <a:r>
              <a:rPr lang="en-US" sz="1400" dirty="0" smtClean="0"/>
              <a:t>1 small Head cabbage, quartered </a:t>
            </a:r>
            <a:br>
              <a:rPr lang="en-US" sz="1400" dirty="0" smtClean="0"/>
            </a:br>
            <a:r>
              <a:rPr lang="en-US" sz="1400" dirty="0" smtClean="0"/>
              <a:t>2 Tbsp Cooking oil </a:t>
            </a:r>
            <a:br>
              <a:rPr lang="en-US" sz="1400" dirty="0" smtClean="0"/>
            </a:br>
            <a:r>
              <a:rPr lang="en-US" sz="1400" dirty="0" smtClean="0"/>
              <a:t>3 </a:t>
            </a:r>
            <a:r>
              <a:rPr lang="en-US" sz="1400" dirty="0" err="1" smtClean="0"/>
              <a:t>pcs</a:t>
            </a:r>
            <a:r>
              <a:rPr lang="en-US" sz="1400" dirty="0" smtClean="0"/>
              <a:t> Potatoes, quartered, boiled </a:t>
            </a:r>
            <a:br>
              <a:rPr lang="en-US" sz="1400" dirty="0" smtClean="0"/>
            </a:br>
            <a:r>
              <a:rPr lang="en-US" sz="1400" dirty="0" smtClean="0"/>
              <a:t>1 tsp Garlic, minced </a:t>
            </a:r>
            <a:br>
              <a:rPr lang="en-US" sz="1400" dirty="0" smtClean="0"/>
            </a:br>
            <a:r>
              <a:rPr lang="en-US" sz="1400" dirty="0" smtClean="0"/>
              <a:t>6 </a:t>
            </a:r>
            <a:r>
              <a:rPr lang="en-US" sz="1400" dirty="0" err="1" smtClean="0"/>
              <a:t>pcs</a:t>
            </a:r>
            <a:r>
              <a:rPr lang="en-US" sz="1400" dirty="0" smtClean="0"/>
              <a:t> Saba, sliced, boiled </a:t>
            </a:r>
            <a:br>
              <a:rPr lang="en-US" sz="1400" dirty="0" smtClean="0"/>
            </a:br>
            <a:r>
              <a:rPr lang="en-US" sz="1400" dirty="0" smtClean="0"/>
              <a:t>2 Tbsp Onion, sliced </a:t>
            </a:r>
            <a:br>
              <a:rPr lang="en-US" sz="1400" dirty="0" smtClean="0"/>
            </a:br>
            <a:r>
              <a:rPr lang="en-US" sz="1400" dirty="0" smtClean="0"/>
              <a:t>12 leaves </a:t>
            </a:r>
            <a:r>
              <a:rPr lang="en-US" sz="1400" dirty="0" err="1" smtClean="0"/>
              <a:t>Pechay</a:t>
            </a:r>
            <a:r>
              <a:rPr lang="en-US" sz="1400" dirty="0" smtClean="0"/>
              <a:t> </a:t>
            </a:r>
            <a:br>
              <a:rPr lang="en-US" sz="1400" dirty="0" smtClean="0"/>
            </a:br>
            <a:r>
              <a:rPr lang="en-US" sz="1400" dirty="0" smtClean="0"/>
              <a:t>½ c Tomato sauce</a:t>
            </a:r>
            <a:endParaRPr lang="en-US" sz="1400" dirty="0"/>
          </a:p>
        </p:txBody>
      </p:sp>
      <p:pic>
        <p:nvPicPr>
          <p:cNvPr id="2051" name="Picture 3" descr="D:\My Documents\My Pictures\roastlamb200x142.jpg"/>
          <p:cNvPicPr>
            <a:picLocks noChangeAspect="1" noChangeArrowheads="1"/>
          </p:cNvPicPr>
          <p:nvPr/>
        </p:nvPicPr>
        <p:blipFill>
          <a:blip r:embed="rId2" cstate="print"/>
          <a:srcRect/>
          <a:stretch>
            <a:fillRect/>
          </a:stretch>
        </p:blipFill>
        <p:spPr bwMode="auto">
          <a:xfrm>
            <a:off x="4038600" y="2819400"/>
            <a:ext cx="3200400" cy="2262167"/>
          </a:xfrm>
          <a:prstGeom prst="rect">
            <a:avLst/>
          </a:prstGeom>
          <a:noFill/>
        </p:spPr>
      </p:pic>
      <p:sp>
        <p:nvSpPr>
          <p:cNvPr id="7" name="TextBox 6"/>
          <p:cNvSpPr txBox="1"/>
          <p:nvPr/>
        </p:nvSpPr>
        <p:spPr>
          <a:xfrm>
            <a:off x="4800600" y="6248400"/>
            <a:ext cx="3581400" cy="369332"/>
          </a:xfrm>
          <a:prstGeom prst="rect">
            <a:avLst/>
          </a:prstGeom>
          <a:noFill/>
        </p:spPr>
        <p:txBody>
          <a:bodyPr wrap="square" rtlCol="0">
            <a:spAutoFit/>
          </a:bodyPr>
          <a:lstStyle/>
          <a:p>
            <a:r>
              <a:rPr lang="en-US" dirty="0" smtClean="0"/>
              <a:t>www.christmas </a:t>
            </a:r>
            <a:r>
              <a:rPr lang="en-US" dirty="0" err="1" smtClean="0"/>
              <a:t>feats.sapinchristmas</a:t>
            </a:r>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1300"/>
                            </p:stCondLst>
                            <p:childTnLst>
                              <p:par>
                                <p:cTn id="12" presetID="15"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8" fill="hold">
                            <p:stCondLst>
                              <p:cond delay="2300"/>
                            </p:stCondLst>
                            <p:childTnLst>
                              <p:par>
                                <p:cTn id="19" presetID="52" presetClass="entr" presetSubtype="0" fill="hold" nodeType="afterEffect">
                                  <p:stCondLst>
                                    <p:cond delay="0"/>
                                  </p:stCondLst>
                                  <p:childTnLst>
                                    <p:set>
                                      <p:cBhvr>
                                        <p:cTn id="20" dur="1" fill="hold">
                                          <p:stCondLst>
                                            <p:cond delay="0"/>
                                          </p:stCondLst>
                                        </p:cTn>
                                        <p:tgtEl>
                                          <p:spTgt spid="2051"/>
                                        </p:tgtEl>
                                        <p:attrNameLst>
                                          <p:attrName>style.visibility</p:attrName>
                                        </p:attrNameLst>
                                      </p:cBhvr>
                                      <p:to>
                                        <p:strVal val="visible"/>
                                      </p:to>
                                    </p:set>
                                    <p:animScale>
                                      <p:cBhvr>
                                        <p:cTn id="21" dur="1000" decel="50000" fill="hold">
                                          <p:stCondLst>
                                            <p:cond delay="0"/>
                                          </p:stCondLst>
                                        </p:cTn>
                                        <p:tgtEl>
                                          <p:spTgt spid="205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2051"/>
                                        </p:tgtEl>
                                        <p:attrNameLst>
                                          <p:attrName>ppt_x</p:attrName>
                                          <p:attrName>ppt_y</p:attrName>
                                        </p:attrNameLst>
                                      </p:cBhvr>
                                    </p:animMotion>
                                    <p:animEffect transition="in" filter="fade">
                                      <p:cBhvr>
                                        <p:cTn id="23" dur="10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295</TotalTime>
  <Words>421</Words>
  <Application>Microsoft Office PowerPoint</Application>
  <PresentationFormat>On-screen Show (4:3)</PresentationFormat>
  <Paragraphs>52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Opulent</vt:lpstr>
      <vt:lpstr>Christmas in Spain</vt:lpstr>
      <vt:lpstr>Maps and flags of Spain</vt:lpstr>
      <vt:lpstr>Population</vt:lpstr>
      <vt:lpstr>Date Christmas is on.</vt:lpstr>
      <vt:lpstr>Spain's language </vt:lpstr>
      <vt:lpstr>Tree and decoration </vt:lpstr>
      <vt:lpstr>Santa Claus </vt:lpstr>
      <vt:lpstr>Who’s important in Christmas</vt:lpstr>
      <vt:lpstr>Food</vt:lpstr>
      <vt:lpstr>Unique ways</vt:lpstr>
      <vt:lpstr>Bibliography</vt:lpstr>
    </vt:vector>
  </TitlesOfParts>
  <Company>TCRSB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in Spain</dc:title>
  <dc:creator>Drumlin Heights</dc:creator>
  <cp:lastModifiedBy>Drumlin Heights</cp:lastModifiedBy>
  <cp:revision>37</cp:revision>
  <dcterms:created xsi:type="dcterms:W3CDTF">2012-11-14T15:54:18Z</dcterms:created>
  <dcterms:modified xsi:type="dcterms:W3CDTF">2012-12-10T18:33:18Z</dcterms:modified>
</cp:coreProperties>
</file>