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F20ADBE3-E405-43D9-A9FF-4BADA90BFC43}" type="datetimeFigureOut">
              <a:rPr lang="en-US" smtClean="0"/>
              <a:pPr/>
              <a:t>12/12/2012</a:t>
            </a:fld>
            <a:endParaRPr lang="en-US" dirty="0"/>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dirty="0"/>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F6DF2F7-3D46-4E81-B917-D9DE2305A75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0ADBE3-E405-43D9-A9FF-4BADA90BFC43}" type="datetimeFigureOut">
              <a:rPr lang="en-US" smtClean="0"/>
              <a:pPr/>
              <a:t>12/12/2012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6DF2F7-3D46-4E81-B917-D9DE2305A75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0ADBE3-E405-43D9-A9FF-4BADA90BFC43}" type="datetimeFigureOut">
              <a:rPr lang="en-US" smtClean="0"/>
              <a:pPr/>
              <a:t>12/12/2012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6DF2F7-3D46-4E81-B917-D9DE2305A75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F20ADBE3-E405-43D9-A9FF-4BADA90BFC43}" type="datetimeFigureOut">
              <a:rPr lang="en-US" smtClean="0"/>
              <a:pPr/>
              <a:t>12/12/2012</a:t>
            </a:fld>
            <a:endParaRPr lang="en-US" dirty="0"/>
          </a:p>
        </p:txBody>
      </p:sp>
      <p:sp>
        <p:nvSpPr>
          <p:cNvPr id="5" name="Footer Placeholder 4"/>
          <p:cNvSpPr>
            <a:spLocks noGrp="1"/>
          </p:cNvSpPr>
          <p:nvPr>
            <p:ph type="ftr" sz="quarter" idx="11"/>
          </p:nvPr>
        </p:nvSpPr>
        <p:spPr>
          <a:xfrm>
            <a:off x="457200" y="6480969"/>
            <a:ext cx="4260056" cy="300831"/>
          </a:xfrm>
        </p:spPr>
        <p:txBody>
          <a:bodyPr/>
          <a:lstStyle/>
          <a:p>
            <a:endParaRPr lang="en-US" dirty="0"/>
          </a:p>
        </p:txBody>
      </p:sp>
      <p:sp>
        <p:nvSpPr>
          <p:cNvPr id="6" name="Slide Number Placeholder 5"/>
          <p:cNvSpPr>
            <a:spLocks noGrp="1"/>
          </p:cNvSpPr>
          <p:nvPr>
            <p:ph type="sldNum" sz="quarter" idx="12"/>
          </p:nvPr>
        </p:nvSpPr>
        <p:spPr/>
        <p:txBody>
          <a:bodyPr/>
          <a:lstStyle/>
          <a:p>
            <a:fld id="{5F6DF2F7-3D46-4E81-B917-D9DE2305A75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F20ADBE3-E405-43D9-A9FF-4BADA90BFC43}" type="datetimeFigureOut">
              <a:rPr lang="en-US" smtClean="0"/>
              <a:pPr/>
              <a:t>12/12/2012</a:t>
            </a:fld>
            <a:endParaRPr lang="en-US" dirty="0"/>
          </a:p>
        </p:txBody>
      </p:sp>
      <p:sp>
        <p:nvSpPr>
          <p:cNvPr id="5" name="Footer Placeholder 4"/>
          <p:cNvSpPr>
            <a:spLocks noGrp="1"/>
          </p:cNvSpPr>
          <p:nvPr>
            <p:ph type="ftr" sz="quarter" idx="11"/>
          </p:nvPr>
        </p:nvSpPr>
        <p:spPr>
          <a:xfrm>
            <a:off x="2619376" y="6480969"/>
            <a:ext cx="4260056" cy="300831"/>
          </a:xfrm>
        </p:spPr>
        <p:txBody>
          <a:bodyPr/>
          <a:lstStyle/>
          <a:p>
            <a:endParaRPr lang="en-US" dirty="0"/>
          </a:p>
        </p:txBody>
      </p:sp>
      <p:sp>
        <p:nvSpPr>
          <p:cNvPr id="6" name="Slide Number Placeholder 5"/>
          <p:cNvSpPr>
            <a:spLocks noGrp="1"/>
          </p:cNvSpPr>
          <p:nvPr>
            <p:ph type="sldNum" sz="quarter" idx="12"/>
          </p:nvPr>
        </p:nvSpPr>
        <p:spPr>
          <a:xfrm>
            <a:off x="8451056" y="809624"/>
            <a:ext cx="502920" cy="300831"/>
          </a:xfrm>
        </p:spPr>
        <p:txBody>
          <a:bodyPr/>
          <a:lstStyle/>
          <a:p>
            <a:fld id="{5F6DF2F7-3D46-4E81-B917-D9DE2305A75A}" type="slidenum">
              <a:rPr lang="en-US" smtClean="0"/>
              <a:pPr/>
              <a:t>‹#›</a:t>
            </a:fld>
            <a:endParaRPr lang="en-US" dirty="0"/>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F20ADBE3-E405-43D9-A9FF-4BADA90BFC43}" type="datetimeFigureOut">
              <a:rPr lang="en-US" smtClean="0"/>
              <a:pPr/>
              <a:t>12/12/2012</a:t>
            </a:fld>
            <a:endParaRPr lang="en-US" dirty="0"/>
          </a:p>
        </p:txBody>
      </p:sp>
      <p:sp>
        <p:nvSpPr>
          <p:cNvPr id="6" name="Footer Placeholder 5"/>
          <p:cNvSpPr>
            <a:spLocks noGrp="1"/>
          </p:cNvSpPr>
          <p:nvPr>
            <p:ph type="ftr" sz="quarter" idx="11"/>
          </p:nvPr>
        </p:nvSpPr>
        <p:spPr>
          <a:xfrm>
            <a:off x="457200" y="6480969"/>
            <a:ext cx="4260056" cy="301752"/>
          </a:xfrm>
        </p:spPr>
        <p:txBody>
          <a:bodyPr/>
          <a:lstStyle/>
          <a:p>
            <a:endParaRPr lang="en-US" dirty="0"/>
          </a:p>
        </p:txBody>
      </p:sp>
      <p:sp>
        <p:nvSpPr>
          <p:cNvPr id="7" name="Slide Number Placeholder 6"/>
          <p:cNvSpPr>
            <a:spLocks noGrp="1"/>
          </p:cNvSpPr>
          <p:nvPr>
            <p:ph type="sldNum" sz="quarter" idx="12"/>
          </p:nvPr>
        </p:nvSpPr>
        <p:spPr>
          <a:xfrm>
            <a:off x="7589520" y="6480969"/>
            <a:ext cx="502920" cy="301752"/>
          </a:xfrm>
        </p:spPr>
        <p:txBody>
          <a:bodyPr/>
          <a:lstStyle/>
          <a:p>
            <a:fld id="{5F6DF2F7-3D46-4E81-B917-D9DE2305A75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F20ADBE3-E405-43D9-A9FF-4BADA90BFC43}" type="datetimeFigureOut">
              <a:rPr lang="en-US" smtClean="0"/>
              <a:pPr/>
              <a:t>12/12/2012</a:t>
            </a:fld>
            <a:endParaRPr lang="en-US" dirty="0"/>
          </a:p>
        </p:txBody>
      </p:sp>
      <p:sp>
        <p:nvSpPr>
          <p:cNvPr id="8" name="Footer Placeholder 7"/>
          <p:cNvSpPr>
            <a:spLocks noGrp="1"/>
          </p:cNvSpPr>
          <p:nvPr>
            <p:ph type="ftr" sz="quarter" idx="11"/>
          </p:nvPr>
        </p:nvSpPr>
        <p:spPr>
          <a:xfrm>
            <a:off x="457200" y="6480969"/>
            <a:ext cx="4261104" cy="301752"/>
          </a:xfrm>
        </p:spPr>
        <p:txBody>
          <a:bodyPr/>
          <a:lstStyle/>
          <a:p>
            <a:endParaRPr lang="en-US" dirty="0"/>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5F6DF2F7-3D46-4E81-B917-D9DE2305A75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20ADBE3-E405-43D9-A9FF-4BADA90BFC43}" type="datetimeFigureOut">
              <a:rPr lang="en-US" smtClean="0"/>
              <a:pPr/>
              <a:t>12/12/2012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F6DF2F7-3D46-4E81-B917-D9DE2305A75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F20ADBE3-E405-43D9-A9FF-4BADA90BFC43}" type="datetimeFigureOut">
              <a:rPr lang="en-US" smtClean="0"/>
              <a:pPr/>
              <a:t>12/12/2012</a:t>
            </a:fld>
            <a:endParaRPr lang="en-US" dirty="0"/>
          </a:p>
        </p:txBody>
      </p:sp>
      <p:sp>
        <p:nvSpPr>
          <p:cNvPr id="3" name="Footer Placeholder 2"/>
          <p:cNvSpPr>
            <a:spLocks noGrp="1"/>
          </p:cNvSpPr>
          <p:nvPr>
            <p:ph type="ftr" sz="quarter" idx="11"/>
          </p:nvPr>
        </p:nvSpPr>
        <p:spPr>
          <a:xfrm>
            <a:off x="457200" y="6481890"/>
            <a:ext cx="4260056" cy="300831"/>
          </a:xfrm>
        </p:spPr>
        <p:txBody>
          <a:bodyPr/>
          <a:lstStyle/>
          <a:p>
            <a:endParaRPr lang="en-US" dirty="0"/>
          </a:p>
        </p:txBody>
      </p:sp>
      <p:sp>
        <p:nvSpPr>
          <p:cNvPr id="4" name="Slide Number Placeholder 3"/>
          <p:cNvSpPr>
            <a:spLocks noGrp="1"/>
          </p:cNvSpPr>
          <p:nvPr>
            <p:ph type="sldNum" sz="quarter" idx="12"/>
          </p:nvPr>
        </p:nvSpPr>
        <p:spPr>
          <a:xfrm>
            <a:off x="7589520" y="6480969"/>
            <a:ext cx="502920" cy="301752"/>
          </a:xfrm>
        </p:spPr>
        <p:txBody>
          <a:bodyPr/>
          <a:lstStyle/>
          <a:p>
            <a:fld id="{5F6DF2F7-3D46-4E81-B917-D9DE2305A75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F20ADBE3-E405-43D9-A9FF-4BADA90BFC43}" type="datetimeFigureOut">
              <a:rPr lang="en-US" smtClean="0"/>
              <a:pPr/>
              <a:t>12/12/2012</a:t>
            </a:fld>
            <a:endParaRPr lang="en-US" dirty="0"/>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5F6DF2F7-3D46-4E81-B917-D9DE2305A75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F20ADBE3-E405-43D9-A9FF-4BADA90BFC43}" type="datetimeFigureOut">
              <a:rPr lang="en-US" smtClean="0"/>
              <a:pPr/>
              <a:t>12/12/2012</a:t>
            </a:fld>
            <a:endParaRPr lang="en-US" dirty="0"/>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5F6DF2F7-3D46-4E81-B917-D9DE2305A75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20ADBE3-E405-43D9-A9FF-4BADA90BFC43}" type="datetimeFigureOut">
              <a:rPr lang="en-US" smtClean="0"/>
              <a:pPr/>
              <a:t>12/12/2012</a:t>
            </a:fld>
            <a:endParaRPr lang="en-US"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F6DF2F7-3D46-4E81-B917-D9DE2305A75A}"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www.google.ca/search?q=map+ofsweden&amp;rls=com.microsoft:en-us&amp;oe=UTF-population"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www.theholidayspot.com/christmas/worldxmas/sweden.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1"/>
            <a:ext cx="7772400" cy="2895600"/>
          </a:xfrm>
        </p:spPr>
        <p:txBody>
          <a:bodyPr>
            <a:noAutofit/>
          </a:bodyPr>
          <a:lstStyle/>
          <a:p>
            <a:r>
              <a:rPr lang="en-US" dirty="0" smtClean="0"/>
              <a:t/>
            </a:r>
            <a:br>
              <a:rPr lang="en-US" dirty="0" smtClean="0"/>
            </a:br>
            <a:r>
              <a:rPr lang="en-US" dirty="0" smtClean="0"/>
              <a:t>Christmas in</a:t>
            </a:r>
            <a:br>
              <a:rPr lang="en-US" dirty="0" smtClean="0"/>
            </a:br>
            <a:r>
              <a:rPr lang="en-US" dirty="0" smtClean="0"/>
              <a:t> Sweden </a:t>
            </a:r>
            <a:br>
              <a:rPr lang="en-US" dirty="0" smtClean="0"/>
            </a:br>
            <a:r>
              <a:rPr lang="en-US" dirty="0" smtClean="0"/>
              <a:t>By Connor Goodick</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normAutofit/>
          </a:bodyPr>
          <a:lstStyle/>
          <a:p>
            <a:r>
              <a:rPr lang="en-US" sz="1800" dirty="0" smtClean="0"/>
              <a:t>Sweden country map.ipg Sweden. Population. Best ourism .com http://www.whychristmas.com/cultures/sweden.shtmlhttp://www.google.ca/search?q=map+ofsweden&amp;rls=com.microsoft:en-us&amp;oe=UTF-8&amp;startIndex=&amp;startPage=1&amp;redir_esc=&amp;safe=active&amp;um=1&amp;ie=UTF-8&amp;hl=en&amp;tbm=isch&amp;source=og&amp;sa=N&amp;tab=li&amp;biw=1024&amp;bih=571&amp;sei=6xWlUJvbB8XJ0QGIxoH4BAhttp://goscandinavia.about.com/b/2008/12/15/how-to-say-merry-christmas-in-swedish.htm http://en.wikipedia.org/wiki/Languages_of_Sweden#Swedishhttp://www.the-north-pole.com/around/sweden.htmlhttp://en.wikipedia.org/wiki/Santa_Claus</a:t>
            </a:r>
            <a:endParaRPr lang="en-US" sz="1800" dirty="0"/>
          </a:p>
        </p:txBody>
      </p:sp>
      <p:sp>
        <p:nvSpPr>
          <p:cNvPr id="4" name="Rectangle 3"/>
          <p:cNvSpPr/>
          <p:nvPr/>
        </p:nvSpPr>
        <p:spPr>
          <a:xfrm>
            <a:off x="914400" y="5181600"/>
            <a:ext cx="5105400" cy="369332"/>
          </a:xfrm>
          <a:prstGeom prst="rect">
            <a:avLst/>
          </a:prstGeom>
        </p:spPr>
        <p:txBody>
          <a:bodyPr wrap="square">
            <a:spAutoFit/>
          </a:bodyPr>
          <a:lstStyle/>
          <a:p>
            <a:r>
              <a:rPr lang="en-US" dirty="0" smtClean="0"/>
              <a:t>http://www.santas.net/holidayhamballs.htm</a:t>
            </a:r>
            <a:endParaRPr lang="en-US" dirty="0"/>
          </a:p>
        </p:txBody>
      </p:sp>
      <p:sp>
        <p:nvSpPr>
          <p:cNvPr id="6" name="Rectangle 5"/>
          <p:cNvSpPr/>
          <p:nvPr/>
        </p:nvSpPr>
        <p:spPr>
          <a:xfrm>
            <a:off x="1600200" y="5691157"/>
            <a:ext cx="5257800" cy="646331"/>
          </a:xfrm>
          <a:prstGeom prst="rect">
            <a:avLst/>
          </a:prstGeom>
        </p:spPr>
        <p:txBody>
          <a:bodyPr wrap="square">
            <a:spAutoFit/>
          </a:bodyPr>
          <a:lstStyle/>
          <a:p>
            <a:r>
              <a:rPr lang="en-US" dirty="0" smtClean="0"/>
              <a:t>http://www.chiff.com/christmas/christmas-sweden.htm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 of Sweden</a:t>
            </a:r>
            <a:endParaRPr lang="en-US" dirty="0"/>
          </a:p>
        </p:txBody>
      </p:sp>
      <p:sp>
        <p:nvSpPr>
          <p:cNvPr id="3" name="Content Placeholder 2"/>
          <p:cNvSpPr>
            <a:spLocks noGrp="1"/>
          </p:cNvSpPr>
          <p:nvPr>
            <p:ph idx="1"/>
          </p:nvPr>
        </p:nvSpPr>
        <p:spPr>
          <a:xfrm>
            <a:off x="457200" y="1882808"/>
            <a:ext cx="8382000" cy="4746592"/>
          </a:xfrm>
        </p:spPr>
        <p:txBody>
          <a:bodyPr>
            <a:normAutofit/>
          </a:bodyPr>
          <a:lstStyle/>
          <a:p>
            <a:r>
              <a:rPr lang="en-US" dirty="0" smtClean="0"/>
              <a:t> The population in Sweden is 9 453 000 in 2011. this is a map of Sweden. This </a:t>
            </a:r>
          </a:p>
          <a:p>
            <a:r>
              <a:rPr lang="en-US" dirty="0" smtClean="0"/>
              <a:t>Is the map of Sweden.</a:t>
            </a:r>
            <a:endParaRPr lang="en-US" dirty="0"/>
          </a:p>
          <a:p>
            <a:endParaRPr lang="en-US" dirty="0" smtClean="0"/>
          </a:p>
          <a:p>
            <a:pPr>
              <a:buNone/>
            </a:pPr>
            <a:endParaRPr lang="en-US" dirty="0"/>
          </a:p>
        </p:txBody>
      </p:sp>
      <p:pic>
        <p:nvPicPr>
          <p:cNvPr id="4" name="il_fi" descr="http://www.world-guides.com/images/sweden/sweden_country_map.jpg"/>
          <p:cNvPicPr/>
          <p:nvPr/>
        </p:nvPicPr>
        <p:blipFill>
          <a:blip r:embed="rId2" cstate="print"/>
          <a:srcRect/>
          <a:stretch>
            <a:fillRect/>
          </a:stretch>
        </p:blipFill>
        <p:spPr bwMode="auto">
          <a:xfrm>
            <a:off x="7543800" y="3581400"/>
            <a:ext cx="1600200" cy="1447800"/>
          </a:xfrm>
          <a:prstGeom prst="rect">
            <a:avLst/>
          </a:prstGeom>
          <a:noFill/>
          <a:ln w="9525">
            <a:noFill/>
            <a:miter lim="800000"/>
            <a:headEnd/>
            <a:tailEnd/>
          </a:ln>
        </p:spPr>
      </p:pic>
      <p:pic>
        <p:nvPicPr>
          <p:cNvPr id="5" name="il_fi" descr="http://www.kp-lab.org/community-of-teachers-folder/Sweden.gif"/>
          <p:cNvPicPr/>
          <p:nvPr/>
        </p:nvPicPr>
        <p:blipFill>
          <a:blip r:embed="rId3" cstate="print"/>
          <a:srcRect/>
          <a:stretch>
            <a:fillRect/>
          </a:stretch>
        </p:blipFill>
        <p:spPr bwMode="auto">
          <a:xfrm>
            <a:off x="4800600" y="3581400"/>
            <a:ext cx="2133600" cy="1600200"/>
          </a:xfrm>
          <a:prstGeom prst="rect">
            <a:avLst/>
          </a:prstGeom>
          <a:noFill/>
          <a:ln w="9525">
            <a:noFill/>
            <a:miter lim="800000"/>
            <a:headEnd/>
            <a:tailEnd/>
          </a:ln>
        </p:spPr>
      </p:pic>
      <p:sp>
        <p:nvSpPr>
          <p:cNvPr id="6" name="Rectangle 5"/>
          <p:cNvSpPr/>
          <p:nvPr/>
        </p:nvSpPr>
        <p:spPr>
          <a:xfrm>
            <a:off x="1066800" y="4876800"/>
            <a:ext cx="5791200" cy="1815882"/>
          </a:xfrm>
          <a:prstGeom prst="rect">
            <a:avLst/>
          </a:prstGeom>
        </p:spPr>
        <p:txBody>
          <a:bodyPr wrap="square">
            <a:spAutoFit/>
          </a:bodyPr>
          <a:lstStyle/>
          <a:p>
            <a:r>
              <a:rPr lang="en-US" sz="1600" dirty="0" smtClean="0"/>
              <a:t> map of Sweden    </a:t>
            </a:r>
            <a:r>
              <a:rPr lang="en-US" sz="1600" dirty="0" smtClean="0">
                <a:hlinkClick r:id="rId4"/>
              </a:rPr>
              <a:t>http://www.google.ca/search?q=map+ofsweden&amp;rls=com.microsoft:en-us&amp;oe=UTF-population</a:t>
            </a:r>
            <a:r>
              <a:rPr lang="en-US" sz="1600" dirty="0" smtClean="0"/>
              <a:t> of Sweden </a:t>
            </a:r>
          </a:p>
          <a:p>
            <a:r>
              <a:rPr lang="en-US" sz="1600" dirty="0" smtClean="0"/>
              <a:t>8&amp;startIndex=&amp;startPage=1&amp;redir_esc=&amp;safe=</a:t>
            </a:r>
            <a:r>
              <a:rPr lang="en-US" sz="1600" dirty="0" err="1" smtClean="0"/>
              <a:t>active&amp;um</a:t>
            </a:r>
            <a:r>
              <a:rPr lang="en-US" sz="1600" dirty="0" smtClean="0"/>
              <a:t>=1&amp;ie=UTF-  flag of Sweden 8&amp;hl=</a:t>
            </a:r>
            <a:r>
              <a:rPr lang="en-US" sz="1600" dirty="0" err="1" smtClean="0"/>
              <a:t>en&amp;tbm</a:t>
            </a:r>
            <a:r>
              <a:rPr lang="en-US" sz="1600" dirty="0" smtClean="0"/>
              <a:t>=</a:t>
            </a:r>
            <a:r>
              <a:rPr lang="en-US" sz="1600" dirty="0" err="1" smtClean="0"/>
              <a:t>isch&amp;source</a:t>
            </a:r>
            <a:r>
              <a:rPr lang="en-US" sz="1600" dirty="0" smtClean="0"/>
              <a:t>=</a:t>
            </a:r>
            <a:r>
              <a:rPr lang="en-US" sz="1600" dirty="0" err="1" smtClean="0"/>
              <a:t>og&amp;sa</a:t>
            </a:r>
            <a:r>
              <a:rPr lang="en-US" sz="1600" dirty="0" smtClean="0"/>
              <a:t>=</a:t>
            </a:r>
            <a:r>
              <a:rPr lang="en-US" sz="1600" dirty="0" err="1" smtClean="0"/>
              <a:t>N&amp;tab</a:t>
            </a:r>
            <a:r>
              <a:rPr lang="en-US" sz="1600" dirty="0" smtClean="0"/>
              <a:t>=</a:t>
            </a:r>
            <a:r>
              <a:rPr lang="en-US" sz="1600" dirty="0" err="1" smtClean="0"/>
              <a:t>li&amp;bw</a:t>
            </a:r>
            <a:r>
              <a:rPr lang="en-US" sz="1600" dirty="0" smtClean="0"/>
              <a:t>=1024&amp;bih=571&amp;sei=6xWlUJvbB8XJ0QGIxoH4BA</a:t>
            </a:r>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Christmas celebrations     </a:t>
            </a:r>
            <a:endParaRPr lang="en-US" dirty="0"/>
          </a:p>
        </p:txBody>
      </p:sp>
      <p:sp>
        <p:nvSpPr>
          <p:cNvPr id="3" name="Content Placeholder 2"/>
          <p:cNvSpPr>
            <a:spLocks noGrp="1"/>
          </p:cNvSpPr>
          <p:nvPr>
            <p:ph idx="1"/>
          </p:nvPr>
        </p:nvSpPr>
        <p:spPr/>
        <p:txBody>
          <a:bodyPr>
            <a:normAutofit fontScale="85000" lnSpcReduction="20000"/>
          </a:bodyPr>
          <a:lstStyle/>
          <a:p>
            <a:r>
              <a:rPr lang="en-US" sz="1400" dirty="0" smtClean="0"/>
              <a:t>Around Christmas time in Sweden, one of the biggest celebrations is St. Lucia's Day (or St. Lucy's Day on December 13th thousand years ago in Sweden, King Canute declared that Christmas would last a month, from December 13, the feast of St. Lucia until January 13, or Tjugondag Knut (St. Canute's he celebration comes from when Lucia's Day first became widely celebrated in Sweden in the late 1700s. St Lucia's Day is also celebrated in Denmark Norway, Finland, Bosnia, and Croatia. In Denmark it is more a of a children's day and in some part of Italy, children are told that St Lucy brings them presents. They leave out a sandwich for her and the donkey that helps carry the gifts!</a:t>
            </a:r>
          </a:p>
          <a:p>
            <a:r>
              <a:rPr lang="en-US" sz="1400" dirty="0" smtClean="0"/>
              <a:t>is that were told by Monks who first brought Christianity to Sweden.christmas is celebrated on December 25  The Swedish Christmas jubilations are similar to the Norwegian Christmas festivities in that it starts with "Luciadagen", the Saint Lucia ceremony. As in Norway, on the morning of 13th December, the boys dress up as star boys in long white shirts and pointed hats and carry star wandsIn </a:t>
            </a:r>
            <a:r>
              <a:rPr lang="en-US" sz="1400" b="1" dirty="0" smtClean="0"/>
              <a:t>Sweden</a:t>
            </a:r>
            <a:r>
              <a:rPr lang="en-US" sz="1400" dirty="0" smtClean="0"/>
              <a:t>, Christmas Day is observed on 25th December. </a:t>
            </a:r>
          </a:p>
          <a:p>
            <a:r>
              <a:rPr lang="en-US" sz="1400" dirty="0" smtClean="0"/>
              <a:t>Here, the Christmas celebrations begin with the first of Advent. The Swedish Christmas jubilations are similar to the Norwegian Christmas festivities in that it starts with "Luciadagen", the Saint Lucia ceremony.</a:t>
            </a:r>
          </a:p>
          <a:p>
            <a:r>
              <a:rPr lang="en-US" sz="1400" dirty="0" smtClean="0"/>
              <a:t/>
            </a:r>
            <a:br>
              <a:rPr lang="en-US" sz="1400" dirty="0" smtClean="0"/>
            </a:br>
            <a:r>
              <a:rPr lang="en-US" sz="1400" dirty="0" smtClean="0"/>
              <a:t>Read more at </a:t>
            </a:r>
            <a:r>
              <a:rPr lang="en-US" sz="1400" dirty="0" smtClean="0">
                <a:hlinkClick r:id="rId2"/>
              </a:rPr>
              <a:t>http://www.theholidayspot.com/christmas/worldxmas/sweden.htm#jM5QGIHTx3i3EB2T.99</a:t>
            </a:r>
            <a:r>
              <a:rPr lang="en-US" sz="1400" dirty="0" smtClean="0"/>
              <a:t> </a:t>
            </a:r>
          </a:p>
          <a:p>
            <a:r>
              <a:rPr lang="en-US" sz="1400" dirty="0" smtClean="0"/>
              <a:t/>
            </a:r>
            <a:br>
              <a:rPr lang="en-US" sz="1400" dirty="0" smtClean="0"/>
            </a:br>
            <a:endParaRPr lang="en-US" sz="1400" dirty="0" smtClean="0"/>
          </a:p>
          <a:p>
            <a:r>
              <a:rPr lang="en-US" sz="1800" dirty="0" smtClean="0">
                <a:hlinkClick r:id="rId2"/>
              </a:rPr>
              <a:t>http://www.theholidayspot.com/christmas/worldxmas/sweden.htm#zsLUkhduSMQkWUKM.99</a:t>
            </a:r>
            <a:endParaRPr lang="en-US" sz="1800" dirty="0" smtClean="0"/>
          </a:p>
          <a:p>
            <a:endParaRPr lang="en-US" sz="1050" dirty="0" smtClean="0"/>
          </a:p>
          <a:p>
            <a:r>
              <a:rPr lang="en-US" sz="1050" dirty="0" smtClean="0"/>
              <a:t>Chrishttp://www.google.ca/search?q=map+ofsweden&amp;rls=com.microsoft:en-us&amp;oe=UTF-8&amp;startIndex=&amp;startPage=1&amp;redir_esc=&amp;safe=active&amp;um=1&amp;ie=UTF-8&amp;hl=en&amp;tbm=isch&amp;source=og&amp;sa=N&amp;tab=li&amp;biw=1024&amp;bih=571&amp;sei=6xWlUJvbB8XJ0QGIxoH4BAtianity to Swedenhttp://www.the-north-pole.com/around/sweden.html</a:t>
            </a:r>
            <a:endParaRPr lang="en-US" sz="10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Swedish Language     </a:t>
            </a:r>
            <a:endParaRPr lang="en-US" dirty="0"/>
          </a:p>
        </p:txBody>
      </p:sp>
      <p:sp>
        <p:nvSpPr>
          <p:cNvPr id="3" name="Content Placeholder 2"/>
          <p:cNvSpPr>
            <a:spLocks noGrp="1"/>
          </p:cNvSpPr>
          <p:nvPr>
            <p:ph idx="1"/>
          </p:nvPr>
        </p:nvSpPr>
        <p:spPr/>
        <p:txBody>
          <a:bodyPr/>
          <a:lstStyle/>
          <a:p>
            <a:r>
              <a:rPr lang="en-US" dirty="0" smtClean="0"/>
              <a:t>God Jul! A Large number of people talk Swedish in Sweden. Of Sweden's roughly nine million people almost all speak  Swedish. </a:t>
            </a:r>
            <a:endParaRPr lang="en-US" dirty="0"/>
          </a:p>
        </p:txBody>
      </p:sp>
      <p:sp>
        <p:nvSpPr>
          <p:cNvPr id="4" name="Rectangle 3"/>
          <p:cNvSpPr/>
          <p:nvPr/>
        </p:nvSpPr>
        <p:spPr>
          <a:xfrm>
            <a:off x="990600" y="4419600"/>
            <a:ext cx="5782392" cy="1200329"/>
          </a:xfrm>
          <a:prstGeom prst="rect">
            <a:avLst/>
          </a:prstGeom>
        </p:spPr>
        <p:txBody>
          <a:bodyPr wrap="square">
            <a:spAutoFit/>
          </a:bodyPr>
          <a:lstStyle/>
          <a:p>
            <a:r>
              <a:rPr lang="en-US" dirty="0" smtClean="0"/>
              <a:t>http://goscandinavia.about.com/b/2008/12/15/how-to-say-merry-christmas-in-swedish.htm http://en.wikipedia.org/wiki/Languages_of_Sweden#Swedish</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Christmas tree decorations </a:t>
            </a:r>
            <a:endParaRPr lang="en-US" dirty="0"/>
          </a:p>
        </p:txBody>
      </p:sp>
      <p:sp>
        <p:nvSpPr>
          <p:cNvPr id="3" name="Content Placeholder 2"/>
          <p:cNvSpPr>
            <a:spLocks noGrp="1"/>
          </p:cNvSpPr>
          <p:nvPr>
            <p:ph idx="1"/>
          </p:nvPr>
        </p:nvSpPr>
        <p:spPr/>
        <p:txBody>
          <a:bodyPr>
            <a:normAutofit/>
          </a:bodyPr>
          <a:lstStyle/>
          <a:p>
            <a:pPr>
              <a:buNone/>
            </a:pPr>
            <a:r>
              <a:rPr lang="en-CA" sz="2400" dirty="0" smtClean="0"/>
              <a:t> </a:t>
            </a:r>
            <a:r>
              <a:rPr lang="en-US" sz="2400" dirty="0" smtClean="0"/>
              <a:t>The tree was traditionally decorated with edibles such as apples, nuts or dates. In the 18th century, it began to be illuminated by candles which with could also be replaced by Christmas lights.</a:t>
            </a:r>
            <a:endParaRPr lang="en-US" sz="2400" dirty="0"/>
          </a:p>
        </p:txBody>
      </p:sp>
      <p:sp>
        <p:nvSpPr>
          <p:cNvPr id="4" name="Rectangle 3"/>
          <p:cNvSpPr/>
          <p:nvPr/>
        </p:nvSpPr>
        <p:spPr>
          <a:xfrm>
            <a:off x="1066800" y="3810001"/>
            <a:ext cx="5638800" cy="2246769"/>
          </a:xfrm>
          <a:prstGeom prst="rect">
            <a:avLst/>
          </a:prstGeom>
        </p:spPr>
        <p:txBody>
          <a:bodyPr wrap="square">
            <a:spAutoFit/>
          </a:bodyPr>
          <a:lstStyle/>
          <a:p>
            <a:r>
              <a:rPr lang="en-US" sz="1400" dirty="0" smtClean="0"/>
              <a:t>http://www.google.ca/imgres?imgurl=http://activerain.com/image_store/uploads/9/3/3/8/4/ar129201047348339.JPG&amp;imgrefurl=http://activerain.com/blogsview/2013543/foto-friday-grand-rapids-michigan-christmas-traditions&amp;h=800&amp;w=600&amp;sz=472&amp;tbnid=1-8lbEkflWEv_M:&amp;tbnh=92&amp;tbnw=69&amp;prev=/search%3Fq%3Dsweden%2Bchristmas%2Btrees%26tbm%3Disch%26tbo%3Du&amp;zoom=1&amp;q=sweden+christmas+trees&amp;usg=__nW_3Sw2RorsesFQ74oXquhM6mS8=&amp;docid=SYygaX5N_zBpmM&amp;sa=X&amp;ei=KIa_UI-8BJG60AHP2YC4DA&amp;ved=0CEAQ9QEwBA&amp;dur=78</a:t>
            </a:r>
            <a:endParaRPr lang="en-US" sz="1400" dirty="0"/>
          </a:p>
        </p:txBody>
      </p:sp>
      <p:pic>
        <p:nvPicPr>
          <p:cNvPr id="5" name="il_fi" descr="http://activerain.com/image_store/uploads/9/3/3/8/4/ar129201047348339.JPG"/>
          <p:cNvPicPr/>
          <p:nvPr/>
        </p:nvPicPr>
        <p:blipFill>
          <a:blip r:embed="rId2" cstate="print"/>
          <a:srcRect/>
          <a:stretch>
            <a:fillRect/>
          </a:stretch>
        </p:blipFill>
        <p:spPr bwMode="auto">
          <a:xfrm>
            <a:off x="6629400" y="3505200"/>
            <a:ext cx="2514600" cy="3048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Santa Claus </a:t>
            </a:r>
            <a:endParaRPr lang="en-US" dirty="0"/>
          </a:p>
        </p:txBody>
      </p:sp>
      <p:sp>
        <p:nvSpPr>
          <p:cNvPr id="3" name="Content Placeholder 2"/>
          <p:cNvSpPr>
            <a:spLocks noGrp="1"/>
          </p:cNvSpPr>
          <p:nvPr>
            <p:ph idx="1"/>
          </p:nvPr>
        </p:nvSpPr>
        <p:spPr/>
        <p:txBody>
          <a:bodyPr>
            <a:normAutofit/>
          </a:bodyPr>
          <a:lstStyle/>
          <a:p>
            <a:r>
              <a:rPr lang="en-US" sz="2000" b="1" dirty="0" smtClean="0"/>
              <a:t>Santa Claus</a:t>
            </a:r>
            <a:r>
              <a:rPr lang="en-US" sz="2000" dirty="0" smtClean="0"/>
              <a:t>, also known as </a:t>
            </a:r>
            <a:r>
              <a:rPr lang="en-US" sz="2000" b="1" dirty="0" smtClean="0"/>
              <a:t>Saint Nicholas</a:t>
            </a:r>
            <a:r>
              <a:rPr lang="en-US" sz="2000" dirty="0" smtClean="0"/>
              <a:t>, </a:t>
            </a:r>
            <a:r>
              <a:rPr lang="en-US" sz="2000" b="1" dirty="0" smtClean="0"/>
              <a:t>Father Christmas</a:t>
            </a:r>
            <a:r>
              <a:rPr lang="en-US" sz="2000" dirty="0" smtClean="0"/>
              <a:t> and simply "</a:t>
            </a:r>
            <a:r>
              <a:rPr lang="en-US" sz="2000" b="1" dirty="0" smtClean="0"/>
              <a:t>Santa</a:t>
            </a:r>
            <a:r>
              <a:rPr lang="en-US" sz="2000" dirty="0" smtClean="0"/>
              <a:t>", is a figure with legendary, mythical, historical and folkloric origins who, in many western cultures, is said to bring gifts to the homes of the good children during the late evening and overnight hours of Christmas he is big and he has as beard</a:t>
            </a:r>
          </a:p>
          <a:p>
            <a:endParaRPr lang="en-US" sz="2000" dirty="0" smtClean="0"/>
          </a:p>
          <a:p>
            <a:r>
              <a:rPr lang="en-US" sz="2000" dirty="0" smtClean="0"/>
              <a:t>Christmashttp://en.wikipedia.org/wiki/Santa_Claus</a:t>
            </a:r>
            <a:endParaRPr lang="en-US" sz="2000" dirty="0"/>
          </a:p>
        </p:txBody>
      </p:sp>
      <p:pic>
        <p:nvPicPr>
          <p:cNvPr id="4" name="il_fi" descr="http://rlv.zcache.com/swedish_norwegian_santa_photosculpture-p153474696627718063bfr64_400.jpg"/>
          <p:cNvPicPr/>
          <p:nvPr/>
        </p:nvPicPr>
        <p:blipFill>
          <a:blip r:embed="rId2" cstate="print"/>
          <a:srcRect/>
          <a:stretch>
            <a:fillRect/>
          </a:stretch>
        </p:blipFill>
        <p:spPr bwMode="auto">
          <a:xfrm>
            <a:off x="2133600" y="4572000"/>
            <a:ext cx="3852863" cy="2286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Traditional food Ate On Christmas  </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smtClean="0"/>
              <a:t> With small variations, in all Scandinavian countries an almond is hidden in the porridge and good luck goes to the finder. Swedes say whoever gets the almond will marry during the coming year. this is the recipe for ham balls .</a:t>
            </a:r>
          </a:p>
          <a:p>
            <a:pPr>
              <a:buNone/>
            </a:pPr>
            <a:r>
              <a:rPr lang="en-US" dirty="0" smtClean="0"/>
              <a:t>3 cups buttermilk baking mix</a:t>
            </a:r>
            <a:br>
              <a:rPr lang="en-US" dirty="0" smtClean="0"/>
            </a:br>
            <a:r>
              <a:rPr lang="en-US" dirty="0" smtClean="0"/>
              <a:t>10 1/2 cups smoked ham</a:t>
            </a:r>
            <a:br>
              <a:rPr lang="en-US" dirty="0" smtClean="0"/>
            </a:br>
            <a:r>
              <a:rPr lang="en-US" dirty="0" smtClean="0"/>
              <a:t>4 cups sharp cheddar cheese</a:t>
            </a:r>
            <a:br>
              <a:rPr lang="en-US" dirty="0" smtClean="0"/>
            </a:br>
            <a:r>
              <a:rPr lang="en-US" dirty="0" smtClean="0"/>
              <a:t>1/2 cup Parmesan cheese</a:t>
            </a:r>
            <a:br>
              <a:rPr lang="en-US" dirty="0" smtClean="0"/>
            </a:br>
            <a:r>
              <a:rPr lang="en-US" dirty="0" smtClean="0"/>
              <a:t>2 teaspoons parsley flakes</a:t>
            </a:r>
            <a:br>
              <a:rPr lang="en-US" dirty="0" smtClean="0"/>
            </a:br>
            <a:r>
              <a:rPr lang="en-US" dirty="0" smtClean="0"/>
              <a:t>2 teaspoons spicy brown mustard</a:t>
            </a:r>
            <a:br>
              <a:rPr lang="en-US" dirty="0" smtClean="0"/>
            </a:br>
            <a:r>
              <a:rPr lang="en-US" dirty="0" smtClean="0"/>
              <a:t>2/3 teaspoon milk</a:t>
            </a:r>
            <a:br>
              <a:rPr lang="en-US" dirty="0" smtClean="0"/>
            </a:br>
            <a:r>
              <a:rPr lang="en-US" dirty="0" smtClean="0"/>
              <a:t/>
            </a:r>
            <a:br>
              <a:rPr lang="en-US" dirty="0" smtClean="0"/>
            </a:br>
            <a:r>
              <a:rPr lang="en-US" dirty="0" smtClean="0"/>
              <a:t>1.Heat oven to 350 Fahrenheit.</a:t>
            </a:r>
            <a:br>
              <a:rPr lang="en-US" dirty="0" smtClean="0"/>
            </a:br>
            <a:r>
              <a:rPr lang="en-US" dirty="0" smtClean="0"/>
              <a:t>2.Lightly grease jelly roll pan, 15 1/2 x 10 1/2 inch.</a:t>
            </a:r>
            <a:br>
              <a:rPr lang="en-US" dirty="0" smtClean="0"/>
            </a:br>
            <a:r>
              <a:rPr lang="en-US" dirty="0" smtClean="0"/>
              <a:t>3.Mix thoroughly the Bisquick, finely chopped, fully cooked ham, and remaining ingredients.</a:t>
            </a:r>
            <a:br>
              <a:rPr lang="en-US" dirty="0" smtClean="0"/>
            </a:br>
            <a:r>
              <a:rPr lang="en-US" dirty="0" smtClean="0"/>
              <a:t>4.Shape mixture into 1 inch balls.</a:t>
            </a:r>
            <a:br>
              <a:rPr lang="en-US" dirty="0" smtClean="0"/>
            </a:br>
            <a:r>
              <a:rPr lang="en-US" dirty="0" smtClean="0"/>
              <a:t>5.Place about 2 inches apart in pan.</a:t>
            </a:r>
            <a:br>
              <a:rPr lang="en-US" dirty="0" smtClean="0"/>
            </a:br>
            <a:r>
              <a:rPr lang="en-US" dirty="0" smtClean="0"/>
              <a:t>6.Bake 20 to 25 minutes or until brown. Immediately remove from pan. Serve warm. </a:t>
            </a:r>
          </a:p>
          <a:p>
            <a:pPr>
              <a:buNone/>
            </a:pPr>
            <a:endParaRPr lang="en-US" dirty="0" smtClean="0"/>
          </a:p>
          <a:p>
            <a:pPr>
              <a:buNone/>
            </a:pPr>
            <a:endParaRPr lang="en-US" dirty="0" smtClean="0"/>
          </a:p>
          <a:p>
            <a:pPr>
              <a:buNone/>
            </a:pPr>
            <a:r>
              <a:rPr lang="en-US" dirty="0" smtClean="0"/>
              <a:t/>
            </a:r>
            <a:br>
              <a:rPr lang="en-US" dirty="0" smtClean="0"/>
            </a:br>
            <a:r>
              <a:rPr lang="en-US" dirty="0" smtClean="0"/>
              <a:t> http://www.santas.net/holidayhamballs.htm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  Presents </a:t>
            </a:r>
            <a:endParaRPr lang="en-US" sz="4400" dirty="0"/>
          </a:p>
        </p:txBody>
      </p:sp>
      <p:sp>
        <p:nvSpPr>
          <p:cNvPr id="3" name="Content Placeholder 2"/>
          <p:cNvSpPr>
            <a:spLocks noGrp="1"/>
          </p:cNvSpPr>
          <p:nvPr>
            <p:ph idx="1"/>
          </p:nvPr>
        </p:nvSpPr>
        <p:spPr/>
        <p:txBody>
          <a:bodyPr/>
          <a:lstStyle/>
          <a:p>
            <a:pPr>
              <a:buNone/>
            </a:pPr>
            <a:r>
              <a:rPr lang="en-US" dirty="0" smtClean="0"/>
              <a:t>   The bad boys and girls get nothing, good boys and girls get a lot of stuff. </a:t>
            </a:r>
          </a:p>
          <a:p>
            <a:pPr>
              <a:buNone/>
            </a:pPr>
            <a:endParaRPr lang="en-US" dirty="0" smtClean="0"/>
          </a:p>
          <a:p>
            <a:pPr>
              <a:buNone/>
            </a:pPr>
            <a:endParaRPr lang="en-US" dirty="0" smtClean="0"/>
          </a:p>
          <a:p>
            <a:pPr>
              <a:buNone/>
            </a:pPr>
            <a:endParaRPr lang="en-US" dirty="0" smtClean="0"/>
          </a:p>
          <a:p>
            <a:pPr>
              <a:buNone/>
            </a:pPr>
            <a:r>
              <a:rPr lang="en-US" dirty="0" smtClean="0"/>
              <a:t>http://</a:t>
            </a:r>
            <a:r>
              <a:rPr lang="en-US" dirty="0" smtClean="0"/>
              <a:t>wiki.answers.com/Q</a:t>
            </a:r>
            <a:endParaRPr lang="en-US" dirty="0"/>
          </a:p>
        </p:txBody>
      </p:sp>
      <p:pic>
        <p:nvPicPr>
          <p:cNvPr id="4" name="il_fi" descr="http://planetterry.files.wordpress.com/2009/12/christmas20present202.jpg?w=490"/>
          <p:cNvPicPr/>
          <p:nvPr/>
        </p:nvPicPr>
        <p:blipFill>
          <a:blip r:embed="rId2" cstate="print"/>
          <a:srcRect/>
          <a:stretch>
            <a:fillRect/>
          </a:stretch>
        </p:blipFill>
        <p:spPr bwMode="auto">
          <a:xfrm>
            <a:off x="3048000" y="2895600"/>
            <a:ext cx="3048000" cy="1676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Unique things about Christmas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Christmas trees are put up two days before Christmas. In Sweden , festivities usually begin with the lighting of the first of four Advent candles in homes across the country, followed by the annual must-see December 1 airing of a popular national television holiday entertainment special, "Julkalendar".</a:t>
            </a:r>
            <a:r>
              <a:rPr lang="en-US" b="1" dirty="0" smtClean="0"/>
              <a:t> Main Christmas Europe Christmas in Sweden</a:t>
            </a:r>
            <a:endParaRPr lang="en-US" dirty="0" smtClean="0"/>
          </a:p>
          <a:p>
            <a:r>
              <a:rPr lang="en-US" dirty="0" smtClean="0"/>
              <a:t>fish dishes. </a:t>
            </a:r>
          </a:p>
          <a:p>
            <a:r>
              <a:rPr lang="en-US" dirty="0" smtClean="0"/>
              <a:t>Glögg</a:t>
            </a:r>
          </a:p>
          <a:p>
            <a:pPr>
              <a:buNone/>
            </a:pPr>
            <a:r>
              <a:rPr lang="en-US" dirty="0" smtClean="0"/>
              <a:t> (mulled wine) is another festive part of the celebration. Also served is the traditional Jul grot or Christmas porridge containing one hidden almond, which promises good fortune to any family member lucky enough to find it!</a:t>
            </a:r>
          </a:p>
          <a:p>
            <a:pPr>
              <a:buNone/>
            </a:pPr>
            <a:endParaRPr lang="en-US" dirty="0" smtClean="0"/>
          </a:p>
          <a:p>
            <a:pPr>
              <a:buNone/>
            </a:pPr>
            <a:r>
              <a:rPr lang="en-US" dirty="0" smtClean="0"/>
              <a:t>http://www.chiff.com/christmas/christmas-sweden.htm</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346</TotalTime>
  <Words>447</Words>
  <Application>Microsoft Office PowerPoint</Application>
  <PresentationFormat>On-screen Show (4:3)</PresentationFormat>
  <Paragraphs>48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Verve</vt:lpstr>
      <vt:lpstr> Christmas in  Sweden  By Connor Goodick</vt:lpstr>
      <vt:lpstr>Flag of Sweden</vt:lpstr>
      <vt:lpstr>Christmas celebrations     </vt:lpstr>
      <vt:lpstr>Swedish Language     </vt:lpstr>
      <vt:lpstr>Christmas tree decorations </vt:lpstr>
      <vt:lpstr>Santa Claus </vt:lpstr>
      <vt:lpstr>The Traditional food Ate On Christmas  </vt:lpstr>
      <vt:lpstr>  Presents </vt:lpstr>
      <vt:lpstr>Unique things about Christmas </vt:lpstr>
      <vt:lpstr>Bibliography</vt:lpstr>
    </vt:vector>
  </TitlesOfParts>
  <Company>TCRSB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Christmas in  Sweden </dc:title>
  <dc:creator>Drumlin Heights</dc:creator>
  <cp:lastModifiedBy>Drumlin Heights</cp:lastModifiedBy>
  <cp:revision>42</cp:revision>
  <dcterms:created xsi:type="dcterms:W3CDTF">2012-11-14T15:55:28Z</dcterms:created>
  <dcterms:modified xsi:type="dcterms:W3CDTF">2012-12-12T15:27:01Z</dcterms:modified>
</cp:coreProperties>
</file>