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56" r:id="rId2"/>
    <p:sldId id="266" r:id="rId3"/>
    <p:sldId id="259" r:id="rId4"/>
    <p:sldId id="257" r:id="rId5"/>
    <p:sldId id="258" r:id="rId6"/>
    <p:sldId id="260" r:id="rId7"/>
    <p:sldId id="269" r:id="rId8"/>
    <p:sldId id="261" r:id="rId9"/>
    <p:sldId id="270" r:id="rId10"/>
    <p:sldId id="264" r:id="rId11"/>
    <p:sldId id="265"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15" autoAdjust="0"/>
    <p:restoredTop sz="94709" autoAdjust="0"/>
  </p:normalViewPr>
  <p:slideViewPr>
    <p:cSldViewPr>
      <p:cViewPr varScale="1">
        <p:scale>
          <a:sx n="70" d="100"/>
          <a:sy n="70" d="100"/>
        </p:scale>
        <p:origin x="-510" y="-102"/>
      </p:cViewPr>
      <p:guideLst>
        <p:guide orient="horz" pos="2160"/>
        <p:guide pos="2880"/>
      </p:guideLst>
    </p:cSldViewPr>
  </p:slideViewPr>
  <p:outlineViewPr>
    <p:cViewPr>
      <p:scale>
        <a:sx n="33" d="100"/>
        <a:sy n="33" d="100"/>
      </p:scale>
      <p:origin x="0" y="2484"/>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3A8C79A-C3E5-4A13-98B7-D1272B59FC49}" type="datetimeFigureOut">
              <a:rPr lang="en-US" smtClean="0"/>
              <a:pPr/>
              <a:t>12/14/2012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1530DEC-5C18-45BA-9753-6F445285A93D}"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A8C79A-C3E5-4A13-98B7-D1272B59FC49}" type="datetimeFigureOut">
              <a:rPr lang="en-US" smtClean="0"/>
              <a:pPr/>
              <a:t>12/14/2012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530DEC-5C18-45BA-9753-6F445285A93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1530DEC-5C18-45BA-9753-6F445285A93D}"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3A8C79A-C3E5-4A13-98B7-D1272B59FC49}" type="datetimeFigureOut">
              <a:rPr lang="en-US" smtClean="0"/>
              <a:pPr/>
              <a:t>12/14/2012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3A8C79A-C3E5-4A13-98B7-D1272B59FC49}" type="datetimeFigureOut">
              <a:rPr lang="en-US" smtClean="0"/>
              <a:pPr/>
              <a:t>12/14/2012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1530DEC-5C18-45BA-9753-6F445285A93D}"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43A8C79A-C3E5-4A13-98B7-D1272B59FC49}" type="datetimeFigureOut">
              <a:rPr lang="en-US" smtClean="0"/>
              <a:pPr/>
              <a:t>12/14/2012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1530DEC-5C18-45BA-9753-6F445285A93D}"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43A8C79A-C3E5-4A13-98B7-D1272B59FC49}" type="datetimeFigureOut">
              <a:rPr lang="en-US" smtClean="0"/>
              <a:pPr/>
              <a:t>12/14/2012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530DEC-5C18-45BA-9753-6F445285A93D}"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3A8C79A-C3E5-4A13-98B7-D1272B59FC49}" type="datetimeFigureOut">
              <a:rPr lang="en-US" smtClean="0"/>
              <a:pPr/>
              <a:t>12/14/2012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1530DEC-5C18-45BA-9753-6F445285A93D}"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3A8C79A-C3E5-4A13-98B7-D1272B59FC49}" type="datetimeFigureOut">
              <a:rPr lang="en-US" smtClean="0"/>
              <a:pPr/>
              <a:t>12/14/2012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A1530DEC-5C18-45BA-9753-6F445285A9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43A8C79A-C3E5-4A13-98B7-D1272B59FC49}" type="datetimeFigureOut">
              <a:rPr lang="en-US" smtClean="0"/>
              <a:pPr/>
              <a:t>12/14/2012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1530DEC-5C18-45BA-9753-6F445285A9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1530DEC-5C18-45BA-9753-6F445285A93D}"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43A8C79A-C3E5-4A13-98B7-D1272B59FC49}" type="datetimeFigureOut">
              <a:rPr lang="en-US" smtClean="0"/>
              <a:pPr/>
              <a:t>12/14/2012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1530DEC-5C18-45BA-9753-6F445285A93D}"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43A8C79A-C3E5-4A13-98B7-D1272B59FC49}" type="datetimeFigureOut">
              <a:rPr lang="en-US" smtClean="0"/>
              <a:pPr/>
              <a:t>12/14/2012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3A8C79A-C3E5-4A13-98B7-D1272B59FC49}" type="datetimeFigureOut">
              <a:rPr lang="en-US" smtClean="0"/>
              <a:pPr/>
              <a:t>12/14/2012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1530DEC-5C18-45BA-9753-6F445285A93D}"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ovh=213&amp;hovw=236" TargetMode="External"/><Relationship Id="rId2" Type="http://schemas.openxmlformats.org/officeDocument/2006/relationships/hyperlink" Target="http://blogs.transparent.com/greek/greek-national-anthem-%CE%B5%CE%B8%CE%BD%CE%B9%CE%BA%CF%8C%CF%82-%CF%8D%CE%BC%CE%BD%CE%BF%CF%82-greek-flag/" TargetMode="External"/><Relationship Id="rId1" Type="http://schemas.openxmlformats.org/officeDocument/2006/relationships/slideLayout" Target="../slideLayouts/slideLayout2.xml"/><Relationship Id="rId4" Type="http://schemas.openxmlformats.org/officeDocument/2006/relationships/hyperlink" Target="http://www.the-north-pole.com/around/greece.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iki.answers.com/Q/What_is_the_population_of_Greece_2012" TargetMode="External"/><Relationship Id="rId2" Type="http://schemas.openxmlformats.org/officeDocument/2006/relationships/hyperlink" Target=":3,s:0,i:92" TargetMode="External"/><Relationship Id="rId1" Type="http://schemas.openxmlformats.org/officeDocument/2006/relationships/slideLayout" Target="../slideLayouts/slideLayout2.xml"/><Relationship Id="rId4" Type="http://schemas.openxmlformats.org/officeDocument/2006/relationships/hyperlink" Target="http://www.sfakia-crete.com/sfakia-crete/christma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the-north-pole.com/around/greece.html" TargetMode="External"/><Relationship Id="rId2" Type="http://schemas.openxmlformats.org/officeDocument/2006/relationships/hyperlink" Target="http://translate.google.ca/translate_t?hl=en&amp;biw=1024&amp;bih=571&amp;bav=on.2,or.r_gc.r_pw.&amp;bvm=bv.1354675689,d.dmQ&amp;bpcl=39650382&amp;wrapid=tlif135532720824910&amp;q=merry+christmas&amp;um=1&amp;ie=UTF-8&amp;sl=en&amp;tl=el&amp;sa=X&amp;ei=EKfIUKDOOeqW0QGSv4DIDA&amp;ved=0CC4QrgYwAA"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hyperlink" Target="hovh=213&amp;hovw=236" TargetMode="External"/><Relationship Id="rId4" Type="http://schemas.openxmlformats.org/officeDocument/2006/relationships/hyperlink" Target="http://blogs.transparent.com/greek/greek-national-anthem-%CE%B5%CE%B8%CE%BD%CE%B9%CE%BA%CF%8C%CF%82-%CF%8D%CE%BC%CE%BD%CE%BF%CF%82-greek-fla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santas.net/greekchristmas.htm" TargetMode="External"/><Relationship Id="rId1" Type="http://schemas.openxmlformats.org/officeDocument/2006/relationships/slideLayout" Target="../slideLayouts/slideLayout2.xml"/><Relationship Id="rId4" Type="http://schemas.openxmlformats.org/officeDocument/2006/relationships/hyperlink" Target=":3,s:0,i:92"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2819400"/>
            <a:ext cx="7772400" cy="1508760"/>
          </a:xfrm>
        </p:spPr>
        <p:txBody>
          <a:bodyPr>
            <a:normAutofit fontScale="62500" lnSpcReduction="20000"/>
          </a:bodyPr>
          <a:lstStyle/>
          <a:p>
            <a:endParaRPr lang="en-US" dirty="0" smtClean="0"/>
          </a:p>
          <a:p>
            <a:endParaRPr lang="en-US" dirty="0"/>
          </a:p>
          <a:p>
            <a:endParaRPr lang="en-US" sz="5400" dirty="0" smtClean="0"/>
          </a:p>
          <a:p>
            <a:r>
              <a:rPr lang="en-US" sz="5400" dirty="0" smtClean="0"/>
              <a:t>By: Haley Whiteway   </a:t>
            </a:r>
            <a:endParaRPr lang="en-US" sz="5400" dirty="0"/>
          </a:p>
        </p:txBody>
      </p:sp>
      <p:sp>
        <p:nvSpPr>
          <p:cNvPr id="2" name="Title 1"/>
          <p:cNvSpPr>
            <a:spLocks noGrp="1"/>
          </p:cNvSpPr>
          <p:nvPr>
            <p:ph type="ctrTitle"/>
          </p:nvPr>
        </p:nvSpPr>
        <p:spPr/>
        <p:txBody>
          <a:bodyPr>
            <a:normAutofit fontScale="90000"/>
          </a:bodyPr>
          <a:lstStyle/>
          <a:p>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8900" dirty="0" smtClean="0"/>
              <a:t/>
            </a:r>
            <a:br>
              <a:rPr lang="en-US" sz="8900" dirty="0" smtClean="0"/>
            </a:br>
            <a:r>
              <a:rPr lang="en-US" sz="7300" dirty="0" smtClean="0"/>
              <a:t>Christmas in Greece</a:t>
            </a:r>
            <a:r>
              <a:rPr lang="en-US" dirty="0"/>
              <a:t/>
            </a:r>
            <a:br>
              <a:rPr lang="en-US" dirty="0"/>
            </a:br>
            <a:endParaRPr lang="en-US" dirty="0"/>
          </a:p>
        </p:txBody>
      </p:sp>
    </p:spTree>
  </p:cSld>
  <p:clrMapOvr>
    <a:masterClrMapping/>
  </p:clrMapOvr>
  <p:transition>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 </a:t>
            </a:r>
            <a:r>
              <a:rPr lang="en-US" dirty="0" smtClean="0"/>
              <a:t>something Unique about</a:t>
            </a:r>
            <a:r>
              <a:rPr lang="en-US" dirty="0" smtClean="0"/>
              <a:t> Greece</a:t>
            </a:r>
            <a:endParaRPr lang="en-US" dirty="0"/>
          </a:p>
        </p:txBody>
      </p:sp>
      <p:sp>
        <p:nvSpPr>
          <p:cNvPr id="3" name="Content Placeholder 2"/>
          <p:cNvSpPr>
            <a:spLocks noGrp="1"/>
          </p:cNvSpPr>
          <p:nvPr>
            <p:ph sz="quarter" idx="1"/>
          </p:nvPr>
        </p:nvSpPr>
        <p:spPr/>
        <p:txBody>
          <a:bodyPr>
            <a:normAutofit lnSpcReduction="10000"/>
          </a:bodyPr>
          <a:lstStyle/>
          <a:p>
            <a:r>
              <a:rPr lang="en-US" sz="2800" dirty="0" smtClean="0"/>
              <a:t>What's unique about Greece at Christmas </a:t>
            </a:r>
            <a:r>
              <a:rPr lang="en-US" sz="2800" dirty="0" smtClean="0"/>
              <a:t>is that </a:t>
            </a:r>
            <a:r>
              <a:rPr lang="en-US" sz="2800" dirty="0" smtClean="0"/>
              <a:t>almost </a:t>
            </a:r>
            <a:r>
              <a:rPr lang="en-US" sz="2800" dirty="0" smtClean="0"/>
              <a:t>in every home in Greece the maim symbol of the season is a shallow wood bowl with a piece of wire rapped across the </a:t>
            </a:r>
            <a:r>
              <a:rPr lang="en-US" sz="2800" dirty="0" smtClean="0"/>
              <a:t>rim.</a:t>
            </a:r>
            <a:endParaRPr lang="en-US" sz="2800" dirty="0" smtClean="0"/>
          </a:p>
          <a:p>
            <a:endParaRPr lang="en-US" sz="2800" dirty="0" smtClean="0"/>
          </a:p>
          <a:p>
            <a:endParaRPr lang="en-US" sz="2800" dirty="0" smtClean="0"/>
          </a:p>
          <a:p>
            <a:endParaRPr lang="en-US" sz="2800" dirty="0" smtClean="0"/>
          </a:p>
          <a:p>
            <a:endParaRPr lang="en-US" sz="2800" dirty="0" smtClean="0"/>
          </a:p>
          <a:p>
            <a:endParaRPr lang="en-US" sz="1600" dirty="0" smtClean="0"/>
          </a:p>
          <a:p>
            <a:endParaRPr lang="en-US" sz="1600" dirty="0" smtClean="0"/>
          </a:p>
          <a:p>
            <a:r>
              <a:rPr lang="en-US" sz="1600" dirty="0" smtClean="0"/>
              <a:t>http</a:t>
            </a:r>
            <a:r>
              <a:rPr lang="en-US" sz="1600" dirty="0" smtClean="0"/>
              <a:t>://www.the-north-pole.com/around/greece.html</a:t>
            </a: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534400" cy="758952"/>
          </a:xfrm>
        </p:spPr>
        <p:txBody>
          <a:bodyPr>
            <a:noAutofit/>
          </a:bodyPr>
          <a:lstStyle/>
          <a:p>
            <a:r>
              <a:rPr lang="en-US" sz="4800" dirty="0" smtClean="0"/>
              <a:t>Bibliography</a:t>
            </a:r>
            <a:endParaRPr lang="en-US" sz="4800" dirty="0"/>
          </a:p>
        </p:txBody>
      </p:sp>
      <p:sp>
        <p:nvSpPr>
          <p:cNvPr id="3" name="Content Placeholder 2"/>
          <p:cNvSpPr>
            <a:spLocks noGrp="1"/>
          </p:cNvSpPr>
          <p:nvPr>
            <p:ph sz="quarter" idx="1"/>
          </p:nvPr>
        </p:nvSpPr>
        <p:spPr/>
        <p:txBody>
          <a:bodyPr>
            <a:normAutofit lnSpcReduction="10000"/>
          </a:bodyPr>
          <a:lstStyle/>
          <a:p>
            <a:r>
              <a:rPr lang="en-US" sz="1800" dirty="0" smtClean="0">
                <a:hlinkClick r:id="rId2"/>
              </a:rPr>
              <a:t>http://blogs.transparent.com/greek/greek-national-anthem-%CE%B5%CE%B8%CE%BD%CE%B9%CE%BA%CF%8C%CF%82-%CF%8D%CE%BC%CE%BD%CE%BF%CF%82-greek-flag/</a:t>
            </a:r>
            <a:endParaRPr lang="en-US" sz="1800" dirty="0" smtClean="0"/>
          </a:p>
          <a:p>
            <a:r>
              <a:rPr lang="en-US" sz="1800" dirty="0" smtClean="0"/>
              <a:t>http://www.google.ca/imgres?q=greece+maps&amp;um=1&amp;hl=en&amp;safe=active&amp;rls=com.microsoft:en-us&amp;biw=1024&amp;bih=571&amp;tbm=isch&amp;tbnid=TObBL0uJ4VMmEM:&amp;imgrefurl=http://www.enchantedlearning.com/europe/greece/map/&amp;docid=iCsQ1ejEw7qygM&amp;imgurl=http://www.enchantedlearning.com/europe/greece/map/big.GIF&amp;w=447&amp;h=404&amp;ei=cimlUNvvCqfD0QH3-IG4CQ&amp;zoom=1&amp;iact=hc&amp;dur=31&amp;sig=118305584553736478278&amp;page=1&amp;tbnh=121&amp;tbnw=134&amp;start=0&amp;ndsp=18&amp;ved=1t:429,r:12,s:0,i:105&amp;tx=161&amp;ty=140&amp;vpx=92&amp;vpy=222&amp;</a:t>
            </a:r>
            <a:r>
              <a:rPr lang="en-US" sz="1800" dirty="0" smtClean="0">
                <a:hlinkClick r:id="rId3" action="ppaction://hlinkfile"/>
              </a:rPr>
              <a:t>hovh=213&amp;hovw=236</a:t>
            </a:r>
            <a:endParaRPr lang="en-US" sz="1800" dirty="0" smtClean="0"/>
          </a:p>
          <a:p>
            <a:endParaRPr lang="en-US" sz="1800" dirty="0" smtClean="0"/>
          </a:p>
          <a:p>
            <a:r>
              <a:rPr lang="en-US" sz="1800" dirty="0" smtClean="0">
                <a:hlinkClick r:id="rId4"/>
              </a:rPr>
              <a:t>http://www.the-north-pole.com/around/greece.html</a:t>
            </a:r>
            <a:endParaRPr lang="en-US" sz="1800" dirty="0" smtClean="0"/>
          </a:p>
          <a:p>
            <a:endParaRPr lang="en-US" sz="1800" dirty="0" smtClean="0"/>
          </a:p>
          <a:p>
            <a:r>
              <a:rPr lang="en-US" sz="1800" dirty="0" smtClean="0"/>
              <a:t>http://www.santas.net/greekchristmas.htm</a:t>
            </a:r>
          </a:p>
          <a:p>
            <a:endParaRPr lang="en-US" sz="1800" dirty="0" smtClean="0"/>
          </a:p>
          <a:p>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dirty="0" smtClean="0"/>
              <a:t>Bibliography #2</a:t>
            </a:r>
            <a:endParaRPr lang="en-US" sz="4800" dirty="0"/>
          </a:p>
        </p:txBody>
      </p:sp>
      <p:sp>
        <p:nvSpPr>
          <p:cNvPr id="3" name="Content Placeholder 2"/>
          <p:cNvSpPr>
            <a:spLocks noGrp="1"/>
          </p:cNvSpPr>
          <p:nvPr>
            <p:ph sz="quarter" idx="1"/>
          </p:nvPr>
        </p:nvSpPr>
        <p:spPr/>
        <p:txBody>
          <a:bodyPr>
            <a:normAutofit/>
          </a:bodyPr>
          <a:lstStyle/>
          <a:p>
            <a:r>
              <a:rPr lang="en-US" sz="1800" dirty="0" smtClean="0"/>
              <a:t>http://www.google.ca/imgres?q=christmas+trees+decorated+in+Greece&amp;um=1&amp;hl=en&amp;tbo=d&amp;biw=1024&amp;bih=571&amp;tbm=isch&amp;tbnid=cA2OXa_OGEBI3M:&amp;imgrefurl=http://interiorunity.com/category/christmas/&amp;docid=H9UNibfVBECgyM&amp;imgurl=http://interiorunity.com/wp-content/uploads/2011/12/Aristotelous-Square-Christmas-Tree-Thessaloniki-Greece.jpg&amp;w=600&amp;h=436&amp;ei=hYe_UNLWKbSP0QGe6oHgBA&amp;zoom=1&amp;iact=hc&amp;vpx=407&amp;vpy=114&amp;dur=4484&amp;hovh=191&amp;hovw=263&amp;tx=173&amp;ty=76&amp;sig=104564242458030780668&amp;page=1&amp;tbnh=114&amp;tbnw=152&amp;start=0&amp;ndsp=21&amp;ved=1t:429,r</a:t>
            </a:r>
            <a:r>
              <a:rPr lang="en-US" sz="1800" dirty="0" smtClean="0">
                <a:hlinkClick r:id="rId2" action="ppaction://hlinkfile"/>
              </a:rPr>
              <a:t>:3,s:0,i:92</a:t>
            </a:r>
            <a:endParaRPr lang="en-US" sz="1800" dirty="0" smtClean="0"/>
          </a:p>
          <a:p>
            <a:endParaRPr lang="en-US" sz="1800" dirty="0" smtClean="0"/>
          </a:p>
          <a:p>
            <a:endParaRPr lang="en-US" sz="1800" dirty="0" smtClean="0"/>
          </a:p>
          <a:p>
            <a:endParaRPr lang="en-US" sz="1800" dirty="0"/>
          </a:p>
        </p:txBody>
      </p:sp>
      <p:sp>
        <p:nvSpPr>
          <p:cNvPr id="4" name="Rectangle 3"/>
          <p:cNvSpPr/>
          <p:nvPr/>
        </p:nvSpPr>
        <p:spPr>
          <a:xfrm>
            <a:off x="838200" y="4724400"/>
            <a:ext cx="4572000" cy="923330"/>
          </a:xfrm>
          <a:prstGeom prst="rect">
            <a:avLst/>
          </a:prstGeom>
        </p:spPr>
        <p:txBody>
          <a:bodyPr>
            <a:spAutoFit/>
          </a:bodyPr>
          <a:lstStyle/>
          <a:p>
            <a:r>
              <a:rPr lang="en-US" dirty="0" smtClean="0">
                <a:hlinkClick r:id="rId3"/>
              </a:rPr>
              <a:t>http://wiki.answers.com/Q/What_is_the_population_of_Greece_2012</a:t>
            </a:r>
            <a:endParaRPr lang="en-US" dirty="0" smtClean="0"/>
          </a:p>
          <a:p>
            <a:endParaRPr lang="en-US" dirty="0"/>
          </a:p>
        </p:txBody>
      </p:sp>
      <p:sp>
        <p:nvSpPr>
          <p:cNvPr id="5" name="Rectangle 4"/>
          <p:cNvSpPr/>
          <p:nvPr/>
        </p:nvSpPr>
        <p:spPr>
          <a:xfrm>
            <a:off x="838200" y="5638800"/>
            <a:ext cx="4572000" cy="923330"/>
          </a:xfrm>
          <a:prstGeom prst="rect">
            <a:avLst/>
          </a:prstGeom>
        </p:spPr>
        <p:txBody>
          <a:bodyPr>
            <a:spAutoFit/>
          </a:bodyPr>
          <a:lstStyle/>
          <a:p>
            <a:r>
              <a:rPr lang="en-US" dirty="0" smtClean="0">
                <a:hlinkClick r:id="rId4"/>
              </a:rPr>
              <a:t>http://www.sfakia-crete.com/sfakia-crete/christmas.html</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smtClean="0"/>
              <a:t>Bibliography #3</a:t>
            </a:r>
            <a:endParaRPr lang="en-US" sz="4800" dirty="0"/>
          </a:p>
        </p:txBody>
      </p:sp>
      <p:sp>
        <p:nvSpPr>
          <p:cNvPr id="3" name="Content Placeholder 2"/>
          <p:cNvSpPr>
            <a:spLocks noGrp="1"/>
          </p:cNvSpPr>
          <p:nvPr>
            <p:ph sz="quarter" idx="1"/>
          </p:nvPr>
        </p:nvSpPr>
        <p:spPr/>
        <p:txBody>
          <a:bodyPr/>
          <a:lstStyle/>
          <a:p>
            <a:r>
              <a:rPr lang="en-US" sz="1800" dirty="0" smtClean="0">
                <a:hlinkClick r:id="rId2"/>
              </a:rPr>
              <a:t>http://translate.google.ca/translate_t?hl=en&amp;biw=1024&amp;bih=571&amp;bav=on.2,or.r_gc.r_pw.&amp;bvm=bv.1354675689,d.dmQ&amp;bpcl=39650382&amp;wrapid=tlif135532720824910&amp;q=merry+christmas&amp;um=1&amp;ie=UTF-8&amp;sl=en&amp;tl=el&amp;sa=X&amp;ei=EKfIUKDOOeqW0QGSv4DIDA&amp;ved=0CC4QrgYwAA</a:t>
            </a:r>
            <a:endParaRPr lang="en-US" sz="1800" dirty="0" smtClean="0"/>
          </a:p>
          <a:p>
            <a:endParaRPr lang="en-US" sz="1800" dirty="0" smtClean="0"/>
          </a:p>
          <a:p>
            <a:r>
              <a:rPr lang="en-US" sz="2000" dirty="0" smtClean="0">
                <a:hlinkClick r:id="rId3"/>
              </a:rPr>
              <a:t>http://www.the-north-pole.com/around/greece.html</a:t>
            </a:r>
            <a:r>
              <a:rPr lang="en-US" sz="2000" dirty="0" smtClean="0"/>
              <a:t>.</a:t>
            </a:r>
          </a:p>
          <a:p>
            <a:r>
              <a:rPr lang="en-US" sz="2800" dirty="0" smtClean="0"/>
              <a:t>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    </a:t>
            </a:r>
            <a:r>
              <a:rPr lang="en-US" sz="4400" dirty="0" smtClean="0"/>
              <a:t> </a:t>
            </a:r>
            <a:r>
              <a:rPr lang="en-US" sz="4400" dirty="0" smtClean="0"/>
              <a:t>Map , Flag ,Population   </a:t>
            </a:r>
            <a:endParaRPr lang="en-US" sz="4400" dirty="0"/>
          </a:p>
        </p:txBody>
      </p:sp>
      <p:pic>
        <p:nvPicPr>
          <p:cNvPr id="6" name="Content Placeholder 5" descr="greekflag-300x204.jpg"/>
          <p:cNvPicPr>
            <a:picLocks noGrp="1" noChangeAspect="1"/>
          </p:cNvPicPr>
          <p:nvPr>
            <p:ph sz="quarter" idx="1"/>
          </p:nvPr>
        </p:nvPicPr>
        <p:blipFill>
          <a:blip r:embed="rId2" cstate="print"/>
          <a:stretch>
            <a:fillRect/>
          </a:stretch>
        </p:blipFill>
        <p:spPr>
          <a:xfrm>
            <a:off x="5791200" y="1600200"/>
            <a:ext cx="2857500" cy="1943100"/>
          </a:xfrm>
        </p:spPr>
      </p:pic>
      <p:pic>
        <p:nvPicPr>
          <p:cNvPr id="4" name="Picture 3" descr="map.gif"/>
          <p:cNvPicPr>
            <a:picLocks noChangeAspect="1"/>
          </p:cNvPicPr>
          <p:nvPr/>
        </p:nvPicPr>
        <p:blipFill>
          <a:blip r:embed="rId3" cstate="print"/>
          <a:stretch>
            <a:fillRect/>
          </a:stretch>
        </p:blipFill>
        <p:spPr>
          <a:xfrm>
            <a:off x="5334000" y="4038600"/>
            <a:ext cx="3461187" cy="2110973"/>
          </a:xfrm>
          <a:prstGeom prst="rect">
            <a:avLst/>
          </a:prstGeom>
        </p:spPr>
      </p:pic>
      <p:sp>
        <p:nvSpPr>
          <p:cNvPr id="5" name="Rectangle 4"/>
          <p:cNvSpPr/>
          <p:nvPr/>
        </p:nvSpPr>
        <p:spPr>
          <a:xfrm>
            <a:off x="609600" y="2362200"/>
            <a:ext cx="3961405" cy="369332"/>
          </a:xfrm>
          <a:prstGeom prst="rect">
            <a:avLst/>
          </a:prstGeom>
        </p:spPr>
        <p:txBody>
          <a:bodyPr wrap="none">
            <a:spAutoFit/>
          </a:bodyPr>
          <a:lstStyle/>
          <a:p>
            <a:r>
              <a:rPr lang="en-US" b="1" dirty="0" smtClean="0"/>
              <a:t>10,787,690 according to 2011 census.</a:t>
            </a:r>
            <a:endParaRPr lang="en-US" b="1" dirty="0"/>
          </a:p>
        </p:txBody>
      </p:sp>
      <p:sp>
        <p:nvSpPr>
          <p:cNvPr id="7" name="Rectangle 6"/>
          <p:cNvSpPr/>
          <p:nvPr/>
        </p:nvSpPr>
        <p:spPr>
          <a:xfrm>
            <a:off x="2514600" y="5638800"/>
            <a:ext cx="2590800" cy="923330"/>
          </a:xfrm>
          <a:prstGeom prst="rect">
            <a:avLst/>
          </a:prstGeom>
        </p:spPr>
        <p:txBody>
          <a:bodyPr wrap="square">
            <a:spAutoFit/>
          </a:bodyPr>
          <a:lstStyle/>
          <a:p>
            <a:r>
              <a:rPr lang="en-US" dirty="0" smtClean="0"/>
              <a:t>http://wiki.answers.com/Q/What_is_the_population_of_Greece_2012</a:t>
            </a:r>
            <a:endParaRPr lang="en-US" dirty="0"/>
          </a:p>
        </p:txBody>
      </p:sp>
      <p:sp>
        <p:nvSpPr>
          <p:cNvPr id="8" name="Rectangle 7"/>
          <p:cNvSpPr/>
          <p:nvPr/>
        </p:nvSpPr>
        <p:spPr>
          <a:xfrm>
            <a:off x="3124200" y="2895600"/>
            <a:ext cx="1828800" cy="2246769"/>
          </a:xfrm>
          <a:prstGeom prst="rect">
            <a:avLst/>
          </a:prstGeom>
        </p:spPr>
        <p:txBody>
          <a:bodyPr wrap="square">
            <a:spAutoFit/>
          </a:bodyPr>
          <a:lstStyle/>
          <a:p>
            <a:r>
              <a:rPr lang="en-US" sz="1400" dirty="0" smtClean="0">
                <a:hlinkClick r:id="rId4"/>
              </a:rPr>
              <a:t>http://blogs.transparent.com/greek/greek-national-anthem-%CE%B5%CE%B8%CE%BD%CE%B9%CE%BA%CF%8C%CF%82-%CF%8D%CE%BC%CE%BD%CE%BF%CF%82-greek-flag/</a:t>
            </a:r>
            <a:endParaRPr lang="en-US" sz="1400" dirty="0" smtClean="0"/>
          </a:p>
        </p:txBody>
      </p:sp>
      <p:sp>
        <p:nvSpPr>
          <p:cNvPr id="9" name="Rectangle 8"/>
          <p:cNvSpPr/>
          <p:nvPr/>
        </p:nvSpPr>
        <p:spPr>
          <a:xfrm>
            <a:off x="228600" y="2819400"/>
            <a:ext cx="2286000" cy="3785652"/>
          </a:xfrm>
          <a:prstGeom prst="rect">
            <a:avLst/>
          </a:prstGeom>
        </p:spPr>
        <p:txBody>
          <a:bodyPr wrap="square">
            <a:spAutoFit/>
          </a:bodyPr>
          <a:lstStyle/>
          <a:p>
            <a:r>
              <a:rPr lang="en-US" sz="1200" dirty="0" smtClean="0"/>
              <a:t>http://www.google.c/aimgres?q=greece+maps&amp;um=1&amp;hl=en&amp;safe=active&amp;rls=com.microsoft:en-us&amp;biw=1024&amp;bih=571&amp;tbm=isch&amp;tbnid=TObBL0uJ4VMmEM:&amp;imgrefurl=http://www.enchantedlearning.com/europe/greece/map/&amp;docid=iCsQ1ejEw7qygM&amp;imgurl=http://www.enchantedlearning.com/europe/greece/map/big.GIF&amp;w=447&amp;h=404&amp;ei=cimlUNvvCqfD0QH3-IG4CQ&amp;zoom=1&amp;iact=hc&amp;dur=31&amp;sig=118305584553736478278&amp;page=1&amp;tbnh=121&amp;tbnw=134&amp;start=0&amp;ndsp=18&amp;ved=1t:429,r:12,s:0,i:105&amp;tx=161&amp;ty=140&amp;vpx=92&amp;vpy=222&amp;</a:t>
            </a:r>
            <a:r>
              <a:rPr lang="en-US" sz="1200" dirty="0" smtClean="0">
                <a:hlinkClick r:id="rId5" action="ppaction://hlinkfile"/>
              </a:rPr>
              <a:t>hovh=213&amp;hovw=236</a:t>
            </a:r>
            <a:endParaRPr lang="en-US" sz="1200" dirty="0" smtClean="0"/>
          </a:p>
        </p:txBody>
      </p:sp>
    </p:spTree>
  </p:cSld>
  <p:clrMapOvr>
    <a:masterClrMapping/>
  </p:clrMapOvr>
  <p:transition>
    <p:newsfla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dirty="0" smtClean="0"/>
              <a:t>The day of Christmas </a:t>
            </a:r>
            <a:endParaRPr lang="en-US" sz="4400" dirty="0"/>
          </a:p>
        </p:txBody>
      </p:sp>
      <p:sp>
        <p:nvSpPr>
          <p:cNvPr id="3" name="Content Placeholder 2"/>
          <p:cNvSpPr>
            <a:spLocks noGrp="1"/>
          </p:cNvSpPr>
          <p:nvPr>
            <p:ph sz="quarter" idx="1"/>
          </p:nvPr>
        </p:nvSpPr>
        <p:spPr/>
        <p:txBody>
          <a:bodyPr>
            <a:normAutofit lnSpcReduction="10000"/>
          </a:bodyPr>
          <a:lstStyle/>
          <a:p>
            <a:r>
              <a:rPr lang="en-US" dirty="0" smtClean="0"/>
              <a:t>In Greece Christmas is celebrated on same  day I celebrated Christmas on the 25 of December.  </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en-US" dirty="0" smtClean="0"/>
              <a:t>    </a:t>
            </a:r>
            <a:endParaRPr lang="en-US" dirty="0"/>
          </a:p>
        </p:txBody>
      </p:sp>
      <p:sp>
        <p:nvSpPr>
          <p:cNvPr id="4" name="Content Placeholder 2"/>
          <p:cNvSpPr txBox="1">
            <a:spLocks/>
          </p:cNvSpPr>
          <p:nvPr/>
        </p:nvSpPr>
        <p:spPr>
          <a:xfrm>
            <a:off x="609600" y="2057400"/>
            <a:ext cx="8229600" cy="4389120"/>
          </a:xfrm>
          <a:prstGeom prst="rect">
            <a:avLst/>
          </a:prstGeom>
        </p:spPr>
        <p:txBody>
          <a:bodyPr vert="horz">
            <a:normAutofit/>
          </a:bodyPr>
          <a:lstStyle/>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endParaRPr kumimoji="0" lang="en-US" sz="26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ct val="20000"/>
              </a:spcBef>
              <a:spcAft>
                <a:spcPts val="0"/>
              </a:spcAft>
              <a:buClr>
                <a:schemeClr val="accent3"/>
              </a:buClr>
              <a:buSzPct val="95000"/>
              <a:buFont typeface="Wingdings 2"/>
              <a:buNone/>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    </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pic>
        <p:nvPicPr>
          <p:cNvPr id="5" name="Picture 4" descr="xmas3.gif"/>
          <p:cNvPicPr>
            <a:picLocks noChangeAspect="1"/>
          </p:cNvPicPr>
          <p:nvPr/>
        </p:nvPicPr>
        <p:blipFill>
          <a:blip r:embed="rId2" cstate="print"/>
          <a:stretch>
            <a:fillRect/>
          </a:stretch>
        </p:blipFill>
        <p:spPr>
          <a:xfrm>
            <a:off x="2438400" y="2819400"/>
            <a:ext cx="4267201" cy="327659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Language spoken in Greece</a:t>
            </a:r>
            <a:endParaRPr lang="en-US" dirty="0"/>
          </a:p>
        </p:txBody>
      </p:sp>
      <p:sp>
        <p:nvSpPr>
          <p:cNvPr id="3" name="Content Placeholder 2"/>
          <p:cNvSpPr>
            <a:spLocks noGrp="1"/>
          </p:cNvSpPr>
          <p:nvPr>
            <p:ph sz="quarter" idx="1"/>
          </p:nvPr>
        </p:nvSpPr>
        <p:spPr/>
        <p:txBody>
          <a:bodyPr/>
          <a:lstStyle/>
          <a:p>
            <a:r>
              <a:rPr lang="en-US" dirty="0" smtClean="0"/>
              <a:t>The language that spoken in Greece  is Greek </a:t>
            </a:r>
          </a:p>
          <a:p>
            <a:endParaRPr lang="en-US" dirty="0" smtClean="0"/>
          </a:p>
          <a:p>
            <a:pPr>
              <a:buNone/>
            </a:pPr>
            <a:r>
              <a:rPr lang="en-US" b="1" dirty="0" smtClean="0"/>
              <a:t>This is how you say merry Christmas in</a:t>
            </a:r>
            <a:r>
              <a:rPr lang="en-US" dirty="0" smtClean="0"/>
              <a:t> Greek  </a:t>
            </a:r>
            <a:r>
              <a:rPr lang="el-GR" dirty="0" smtClean="0"/>
              <a:t>Καλά Χριστούγεννα (</a:t>
            </a:r>
            <a:r>
              <a:rPr lang="en-US" dirty="0" smtClean="0"/>
              <a:t>Kalá Christoúgenna.</a:t>
            </a:r>
            <a:endParaRPr lang="en-US" dirty="0"/>
          </a:p>
        </p:txBody>
      </p:sp>
      <p:sp>
        <p:nvSpPr>
          <p:cNvPr id="5" name="Rectangle 4"/>
          <p:cNvSpPr/>
          <p:nvPr/>
        </p:nvSpPr>
        <p:spPr>
          <a:xfrm>
            <a:off x="381000" y="5334000"/>
            <a:ext cx="8305800" cy="1200329"/>
          </a:xfrm>
          <a:prstGeom prst="rect">
            <a:avLst/>
          </a:prstGeom>
        </p:spPr>
        <p:txBody>
          <a:bodyPr wrap="square">
            <a:spAutoFit/>
          </a:bodyPr>
          <a:lstStyle/>
          <a:p>
            <a:r>
              <a:rPr lang="en-US" dirty="0" smtClean="0"/>
              <a:t>http://translate.google.ca/translate_t?hl=en&amp;biw=1024&amp;bih=571&amp;bav=on.2,or.r_gc.r_pw.&amp;bvm=bv.1354675689,d.dmQ&amp;bpcl=39650382&amp;wrapid=tlif135532720824910&amp;q=merry+christmas&amp;um=1&amp;ie=UTF-8&amp;sl=en&amp;tl=el&amp;sa=X&amp;ei=EKfIUKDOOeqW0QGSv4DIDA&amp;ved=0CC4QrgYwAA</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Tree and the way it`s Decorated</a:t>
            </a:r>
            <a:endParaRPr lang="en-US" dirty="0"/>
          </a:p>
        </p:txBody>
      </p:sp>
      <p:sp>
        <p:nvSpPr>
          <p:cNvPr id="3" name="Content Placeholder 2"/>
          <p:cNvSpPr>
            <a:spLocks noGrp="1"/>
          </p:cNvSpPr>
          <p:nvPr>
            <p:ph sz="quarter" idx="1"/>
          </p:nvPr>
        </p:nvSpPr>
        <p:spPr/>
        <p:txBody>
          <a:bodyPr>
            <a:normAutofit/>
          </a:bodyPr>
          <a:lstStyle/>
          <a:p>
            <a:r>
              <a:rPr lang="en-US" sz="2000" dirty="0" smtClean="0"/>
              <a:t>Christmas trees are not commonly used in Greece . Almost in every home in Greece the maim symbol of the season is a shallow wood bowl with a piece of wire rapped across the rim. But people that do get trees in Greece decorate it like we do now in Canada</a:t>
            </a:r>
            <a:r>
              <a:rPr lang="en-US" sz="2000" b="1" dirty="0" smtClean="0"/>
              <a:t>(raped around the tree is tinsel and on the very top of the tree is a star and don’t for get the ornaments on the tree to </a:t>
            </a:r>
            <a:r>
              <a:rPr lang="en-US" sz="2000" dirty="0" smtClean="0"/>
              <a:t>). </a:t>
            </a:r>
          </a:p>
          <a:p>
            <a:endParaRPr lang="en-US" sz="2000" dirty="0" smtClean="0"/>
          </a:p>
          <a:p>
            <a:pPr>
              <a:buNone/>
            </a:pPr>
            <a:endParaRPr lang="en-US" sz="1200" dirty="0" smtClean="0"/>
          </a:p>
          <a:p>
            <a:pPr>
              <a:buNone/>
            </a:pPr>
            <a:endParaRPr lang="en-US" sz="1200" dirty="0" smtClean="0"/>
          </a:p>
          <a:p>
            <a:pPr>
              <a:buNone/>
            </a:pPr>
            <a:r>
              <a:rPr lang="en-US" sz="1200" dirty="0" smtClean="0">
                <a:hlinkClick r:id="rId2"/>
              </a:rPr>
              <a:t>http://www.santas.net/greekchristmas.htm</a:t>
            </a:r>
            <a:endParaRPr lang="en-US" sz="1200" dirty="0" smtClean="0"/>
          </a:p>
          <a:p>
            <a:pPr>
              <a:buNone/>
            </a:pPr>
            <a:r>
              <a:rPr lang="en-US" sz="1200" dirty="0" smtClean="0"/>
              <a:t>                                  </a:t>
            </a:r>
            <a:endParaRPr lang="en-US" sz="1200" dirty="0"/>
          </a:p>
        </p:txBody>
      </p:sp>
      <p:pic>
        <p:nvPicPr>
          <p:cNvPr id="5" name="Picture 4" descr="Aristotelous-Square-Christmas-Tree-Thessaloniki-Greece.jpg"/>
          <p:cNvPicPr>
            <a:picLocks noChangeAspect="1"/>
          </p:cNvPicPr>
          <p:nvPr/>
        </p:nvPicPr>
        <p:blipFill>
          <a:blip r:embed="rId3" cstate="print"/>
          <a:stretch>
            <a:fillRect/>
          </a:stretch>
        </p:blipFill>
        <p:spPr>
          <a:xfrm>
            <a:off x="5943600" y="3657600"/>
            <a:ext cx="2741084" cy="2667000"/>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 name="Rectangle 5"/>
          <p:cNvSpPr/>
          <p:nvPr/>
        </p:nvSpPr>
        <p:spPr>
          <a:xfrm>
            <a:off x="457200" y="4876800"/>
            <a:ext cx="5257800" cy="1938992"/>
          </a:xfrm>
          <a:prstGeom prst="rect">
            <a:avLst/>
          </a:prstGeom>
        </p:spPr>
        <p:txBody>
          <a:bodyPr wrap="square">
            <a:spAutoFit/>
          </a:bodyPr>
          <a:lstStyle/>
          <a:p>
            <a:r>
              <a:rPr lang="en-US" sz="1200" dirty="0" smtClean="0"/>
              <a:t>http://www.google.ca/imgres?q=christmas+trees+decorated+in+Greece&amp;um=1&amp;hl=en&amp;tbo=d&amp;biw=1024&amp;bih=571&amp;tbm=isch&amp;tbnid=cA2OXa_OGEBI3M:&amp;imgrefurl=http://interiorunity.com/category/christmas/&amp;docid=H9UNibfVBECgyM&amp;imgurl=http://interiorunity.com/wp-content/uploads/2011/12/Aristotelous-Square-Christmas-Tree-Thessaloniki-Greece.jpg&amp;w=600&amp;h=436&amp;ei=hYe_UNLWKbSP0QGe6oHgBA&amp;zoom=1&amp;iact=hc&amp;vpx=407&amp;vpy=114&amp;dur=4484&amp;hovh=191&amp;hovw=263&amp;tx=173&amp;ty=76&amp;sig=104564242458030780668&amp;page=1&amp;tbnh=114&amp;tbnw=152&amp;start=0&amp;ndsp=21&amp;ved=1t:429,r</a:t>
            </a:r>
            <a:r>
              <a:rPr lang="en-US" sz="1200" dirty="0" smtClean="0">
                <a:hlinkClick r:id="rId4" action="ppaction://hlinkfile"/>
              </a:rPr>
              <a:t>:3,s:0,i:92</a:t>
            </a:r>
            <a:endParaRPr lang="en-US" sz="1200" dirty="0" smtClean="0"/>
          </a:p>
          <a:p>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noAutofit/>
          </a:bodyPr>
          <a:lstStyle/>
          <a:p>
            <a:pPr algn="ctr"/>
            <a:r>
              <a:rPr lang="en-US" sz="4400" dirty="0" smtClean="0"/>
              <a:t>Greek Santa Claus</a:t>
            </a:r>
            <a:endParaRPr lang="en-US" sz="4400" dirty="0"/>
          </a:p>
        </p:txBody>
      </p:sp>
      <p:sp>
        <p:nvSpPr>
          <p:cNvPr id="6" name="Content Placeholder 5"/>
          <p:cNvSpPr>
            <a:spLocks noGrp="1"/>
          </p:cNvSpPr>
          <p:nvPr>
            <p:ph sz="quarter" idx="1"/>
          </p:nvPr>
        </p:nvSpPr>
        <p:spPr/>
        <p:txBody>
          <a:bodyPr>
            <a:normAutofit/>
          </a:bodyPr>
          <a:lstStyle/>
          <a:p>
            <a:r>
              <a:rPr lang="en-US" sz="2000" dirty="0" smtClean="0"/>
              <a:t>There Santa is a boy that doesn’t wears a hat but  he wears  a robe that looks like that it is made of silk he is not fat he is skinny and he doesn’t have a long beard he has a short one. He is almost like in away preacher the way they dresses the way they looks. In my picture I have of Santa he is holding a book like a preacher does.       </a:t>
            </a:r>
            <a:endParaRPr lang="en-US" sz="2000" dirty="0"/>
          </a:p>
        </p:txBody>
      </p:sp>
      <p:pic>
        <p:nvPicPr>
          <p:cNvPr id="4" name="Picture 3" descr="nicholas.jpg"/>
          <p:cNvPicPr>
            <a:picLocks noChangeAspect="1"/>
          </p:cNvPicPr>
          <p:nvPr/>
        </p:nvPicPr>
        <p:blipFill>
          <a:blip r:embed="rId2" cstate="print"/>
          <a:stretch>
            <a:fillRect/>
          </a:stretch>
        </p:blipFill>
        <p:spPr>
          <a:xfrm>
            <a:off x="4572000" y="3352800"/>
            <a:ext cx="3810000" cy="2959100"/>
          </a:xfrm>
          <a:prstGeom prst="rect">
            <a:avLst/>
          </a:prstGeom>
          <a:ln>
            <a:noFill/>
          </a:ln>
          <a:effectLst>
            <a:softEdge rad="112500"/>
          </a:effectLst>
        </p:spPr>
      </p:pic>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Important Christmas characters in Greece</a:t>
            </a:r>
            <a:endParaRPr lang="en-US" dirty="0"/>
          </a:p>
        </p:txBody>
      </p:sp>
      <p:sp>
        <p:nvSpPr>
          <p:cNvPr id="3" name="Content Placeholder 2"/>
          <p:cNvSpPr>
            <a:spLocks noGrp="1"/>
          </p:cNvSpPr>
          <p:nvPr>
            <p:ph sz="quarter" idx="1"/>
          </p:nvPr>
        </p:nvSpPr>
        <p:spPr>
          <a:xfrm>
            <a:off x="304800" y="1524000"/>
            <a:ext cx="8503920" cy="4800600"/>
          </a:xfrm>
        </p:spPr>
        <p:txBody>
          <a:bodyPr>
            <a:normAutofit/>
          </a:bodyPr>
          <a:lstStyle/>
          <a:p>
            <a:r>
              <a:rPr lang="en-US" sz="4000" dirty="0" smtClean="0"/>
              <a:t>St. Nicholas aka Santa Claus is the most important character in all of Greece</a:t>
            </a:r>
          </a:p>
          <a:p>
            <a:endParaRPr lang="en-US" sz="4000" dirty="0" smtClean="0"/>
          </a:p>
          <a:p>
            <a:endParaRPr lang="en-US" sz="4000" dirty="0" smtClean="0"/>
          </a:p>
          <a:p>
            <a:endParaRPr lang="en-US" sz="2000" dirty="0" smtClean="0"/>
          </a:p>
          <a:p>
            <a:endParaRPr lang="en-US" sz="2000" dirty="0" smtClean="0"/>
          </a:p>
          <a:p>
            <a:pPr>
              <a:buNone/>
            </a:pPr>
            <a:r>
              <a:rPr lang="en-US" sz="2000" dirty="0" smtClean="0"/>
              <a:t>http://www.the-north-pole.com/around/greece.html. </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534400" cy="758952"/>
          </a:xfrm>
        </p:spPr>
        <p:txBody>
          <a:bodyPr>
            <a:normAutofit fontScale="90000"/>
          </a:bodyPr>
          <a:lstStyle/>
          <a:p>
            <a:pPr algn="ctr"/>
            <a:r>
              <a:rPr lang="en-US" dirty="0" smtClean="0"/>
              <a:t> </a:t>
            </a:r>
            <a:r>
              <a:rPr lang="en-US" sz="3100" dirty="0" smtClean="0"/>
              <a:t>Traditional Food Recipe for Greece Kourabiethes   </a:t>
            </a:r>
            <a:endParaRPr lang="en-US" sz="3100" dirty="0"/>
          </a:p>
        </p:txBody>
      </p:sp>
      <p:sp>
        <p:nvSpPr>
          <p:cNvPr id="3" name="Content Placeholder 2"/>
          <p:cNvSpPr>
            <a:spLocks noGrp="1"/>
          </p:cNvSpPr>
          <p:nvPr>
            <p:ph sz="quarter" idx="1"/>
          </p:nvPr>
        </p:nvSpPr>
        <p:spPr/>
        <p:txBody>
          <a:bodyPr>
            <a:normAutofit fontScale="62500" lnSpcReduction="20000"/>
          </a:bodyPr>
          <a:lstStyle/>
          <a:p>
            <a:r>
              <a:rPr lang="en-US" i="1" dirty="0" smtClean="0"/>
              <a:t>Greek shortbread is the traditional Christmas meal in Greece</a:t>
            </a:r>
            <a:r>
              <a:rPr lang="en-US" dirty="0" smtClean="0"/>
              <a:t/>
            </a:r>
            <a:br>
              <a:rPr lang="en-US" dirty="0" smtClean="0"/>
            </a:br>
            <a:endParaRPr lang="en-US" dirty="0" smtClean="0"/>
          </a:p>
          <a:p>
            <a:pPr>
              <a:buNone/>
            </a:pPr>
            <a:r>
              <a:rPr lang="en-US" dirty="0" smtClean="0"/>
              <a:t>      450g flour</a:t>
            </a:r>
          </a:p>
          <a:p>
            <a:pPr>
              <a:buNone/>
            </a:pPr>
            <a:r>
              <a:rPr lang="en-US" dirty="0" smtClean="0"/>
              <a:t>      1 teaspoon vanilla</a:t>
            </a:r>
            <a:br>
              <a:rPr lang="en-US" dirty="0" smtClean="0"/>
            </a:br>
            <a:r>
              <a:rPr lang="en-US" dirty="0" smtClean="0"/>
              <a:t>1 tablespoon ouzo</a:t>
            </a:r>
            <a:br>
              <a:rPr lang="en-US" dirty="0" smtClean="0"/>
            </a:br>
            <a:r>
              <a:rPr lang="en-US" dirty="0" smtClean="0"/>
              <a:t>450g unsalted butter</a:t>
            </a:r>
            <a:br>
              <a:rPr lang="en-US" dirty="0" smtClean="0"/>
            </a:br>
            <a:r>
              <a:rPr lang="en-US" dirty="0" smtClean="0"/>
              <a:t>2 egg yolks</a:t>
            </a:r>
            <a:br>
              <a:rPr lang="en-US" dirty="0" smtClean="0"/>
            </a:br>
            <a:r>
              <a:rPr lang="en-US" dirty="0" smtClean="0"/>
              <a:t>175g sugar</a:t>
            </a:r>
            <a:br>
              <a:rPr lang="en-US" dirty="0" smtClean="0"/>
            </a:br>
            <a:r>
              <a:rPr lang="en-US" dirty="0" smtClean="0"/>
              <a:t>2 teaspoons cinnamon</a:t>
            </a:r>
            <a:br>
              <a:rPr lang="en-US" dirty="0" smtClean="0"/>
            </a:br>
            <a:r>
              <a:rPr lang="en-US" dirty="0" smtClean="0"/>
              <a:t>1 teaspoon baking powder</a:t>
            </a:r>
            <a:br>
              <a:rPr lang="en-US" dirty="0" smtClean="0"/>
            </a:br>
            <a:r>
              <a:rPr lang="en-US" dirty="0" smtClean="0"/>
              <a:t>1/2 cup ground almonds or walnuts</a:t>
            </a:r>
            <a:br>
              <a:rPr lang="en-US" dirty="0" smtClean="0"/>
            </a:br>
            <a:r>
              <a:rPr lang="en-US" dirty="0" smtClean="0"/>
              <a:t>icing sugar and cloves</a:t>
            </a:r>
            <a:br>
              <a:rPr lang="en-US" dirty="0" smtClean="0"/>
            </a:br>
            <a:r>
              <a:rPr lang="en-US" dirty="0" smtClean="0"/>
              <a:t/>
            </a:r>
            <a:br>
              <a:rPr lang="en-US" dirty="0" smtClean="0"/>
            </a:br>
            <a:r>
              <a:rPr lang="en-US" dirty="0" smtClean="0"/>
              <a:t/>
            </a:r>
            <a:br>
              <a:rPr lang="en-US" dirty="0" smtClean="0"/>
            </a:br>
            <a:r>
              <a:rPr lang="en-US" dirty="0" smtClean="0"/>
              <a:t>1. Sift flour with baking powder twice. 2. Cream butter and sugar, add ouzo, vanilla and egg yolks, nuts, and cinnamon. 3. Blend in flour to make soft but firm dough. If not enough liquid, add another egg yolk. 4. Break off small pieces, pat into biscuit shape, place on floured baking tray. Insert a clove in each biscuit and bake at 180 degrees celcius for 20 mins (cooked but not brown). 5. While still hot, sprinkle biscuits with icing sugar. 6. Each shortbread should be stuck with one clove to represent the three wise men who brought spices to the </a:t>
            </a:r>
            <a:r>
              <a:rPr lang="en-US" dirty="0" err="1" smtClean="0"/>
              <a:t>christ</a:t>
            </a:r>
            <a:r>
              <a:rPr lang="en-US" dirty="0" smtClean="0"/>
              <a:t> child.</a:t>
            </a:r>
          </a:p>
          <a:p>
            <a:endParaRPr lang="en-US" dirty="0"/>
          </a:p>
        </p:txBody>
      </p:sp>
      <p:sp>
        <p:nvSpPr>
          <p:cNvPr id="4" name="Rectangle 3"/>
          <p:cNvSpPr/>
          <p:nvPr/>
        </p:nvSpPr>
        <p:spPr>
          <a:xfrm>
            <a:off x="609600" y="6248400"/>
            <a:ext cx="4488023" cy="369332"/>
          </a:xfrm>
          <a:prstGeom prst="rect">
            <a:avLst/>
          </a:prstGeom>
        </p:spPr>
        <p:txBody>
          <a:bodyPr wrap="none">
            <a:spAutoFit/>
          </a:bodyPr>
          <a:lstStyle/>
          <a:p>
            <a:r>
              <a:rPr lang="en-US" dirty="0" smtClean="0"/>
              <a:t>http://www.santas.net/greekchristmas.htm</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Gifts in Greece for the good and bad kids   </a:t>
            </a:r>
            <a:endParaRPr lang="en-US" sz="3600" dirty="0"/>
          </a:p>
        </p:txBody>
      </p:sp>
      <p:sp>
        <p:nvSpPr>
          <p:cNvPr id="3" name="Content Placeholder 2"/>
          <p:cNvSpPr>
            <a:spLocks noGrp="1"/>
          </p:cNvSpPr>
          <p:nvPr>
            <p:ph sz="quarter" idx="1"/>
          </p:nvPr>
        </p:nvSpPr>
        <p:spPr>
          <a:xfrm>
            <a:off x="228600" y="1524000"/>
            <a:ext cx="8503920" cy="4572000"/>
          </a:xfrm>
        </p:spPr>
        <p:txBody>
          <a:bodyPr/>
          <a:lstStyle/>
          <a:p>
            <a:r>
              <a:rPr lang="en-US" dirty="0" smtClean="0"/>
              <a:t>I can’t find not one little thing </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454</TotalTime>
  <Words>434</Words>
  <Application>Microsoft Office PowerPoint</Application>
  <PresentationFormat>On-screen Show (4:3)</PresentationFormat>
  <Paragraphs>83</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              Christmas in Greece </vt:lpstr>
      <vt:lpstr>     Map , Flag ,Population   </vt:lpstr>
      <vt:lpstr>The day of Christmas </vt:lpstr>
      <vt:lpstr>Language spoken in Greece</vt:lpstr>
      <vt:lpstr>Tree and the way it`s Decorated</vt:lpstr>
      <vt:lpstr>Greek Santa Claus</vt:lpstr>
      <vt:lpstr>Important Christmas characters in Greece</vt:lpstr>
      <vt:lpstr> Traditional Food Recipe for Greece Kourabiethes   </vt:lpstr>
      <vt:lpstr>Gifts in Greece for the good and bad kids   </vt:lpstr>
      <vt:lpstr> something Unique about Greece</vt:lpstr>
      <vt:lpstr>Bibliography</vt:lpstr>
      <vt:lpstr>Bibliography #2</vt:lpstr>
      <vt:lpstr>Bibliography #3</vt:lpstr>
    </vt:vector>
  </TitlesOfParts>
  <Company>TCRSB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Christmas in Greece </dc:title>
  <dc:creator>Drumlin Heights</dc:creator>
  <cp:lastModifiedBy>Drumlin Heights</cp:lastModifiedBy>
  <cp:revision>57</cp:revision>
  <dcterms:created xsi:type="dcterms:W3CDTF">2012-11-14T15:53:16Z</dcterms:created>
  <dcterms:modified xsi:type="dcterms:W3CDTF">2012-12-14T16:13:49Z</dcterms:modified>
</cp:coreProperties>
</file>